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 id="2147483840" r:id="rId6"/>
  </p:sldMasterIdLst>
  <p:notesMasterIdLst>
    <p:notesMasterId r:id="rId28"/>
  </p:notesMasterIdLst>
  <p:handoutMasterIdLst>
    <p:handoutMasterId r:id="rId29"/>
  </p:handoutMasterIdLst>
  <p:sldIdLst>
    <p:sldId id="325" r:id="rId7"/>
    <p:sldId id="322" r:id="rId8"/>
    <p:sldId id="339" r:id="rId9"/>
    <p:sldId id="342" r:id="rId10"/>
    <p:sldId id="345" r:id="rId11"/>
    <p:sldId id="348" r:id="rId12"/>
    <p:sldId id="262" r:id="rId13"/>
    <p:sldId id="351" r:id="rId14"/>
    <p:sldId id="350" r:id="rId15"/>
    <p:sldId id="353" r:id="rId16"/>
    <p:sldId id="349" r:id="rId17"/>
    <p:sldId id="354" r:id="rId18"/>
    <p:sldId id="335" r:id="rId19"/>
    <p:sldId id="337" r:id="rId20"/>
    <p:sldId id="355" r:id="rId21"/>
    <p:sldId id="256" r:id="rId22"/>
    <p:sldId id="334" r:id="rId23"/>
    <p:sldId id="306" r:id="rId24"/>
    <p:sldId id="261" r:id="rId25"/>
    <p:sldId id="347" r:id="rId26"/>
    <p:sldId id="352" r:id="rId27"/>
  </p:sldIdLst>
  <p:sldSz cx="18288000" cy="10287000"/>
  <p:notesSz cx="6858000" cy="9144000"/>
  <p:embeddedFontLst>
    <p:embeddedFont>
      <p:font typeface="Alegreya Sans SC" panose="020B0604020202020204" charset="0"/>
      <p:regular r:id="rId30"/>
      <p:bold r:id="rId31"/>
      <p:italic r:id="rId32"/>
      <p:boldItalic r:id="rId33"/>
    </p:embeddedFont>
    <p:embeddedFont>
      <p:font typeface="Anaheim" panose="020B0604020202020204" charset="0"/>
      <p:regular r:id="rId34"/>
    </p:embeddedFont>
    <p:embeddedFont>
      <p:font typeface="Avenir Next LT Pro" panose="020B0504020202020204" pitchFamily="34" charset="0"/>
      <p:regular r:id="rId35"/>
      <p:bold r:id="rId36"/>
      <p:italic r:id="rId37"/>
      <p:boldItalic r:id="rId38"/>
    </p:embeddedFont>
    <p:embeddedFont>
      <p:font typeface="Cabin"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Fira Sans" panose="020B0503050000020004" pitchFamily="34" charset="0"/>
      <p:regular r:id="rId49"/>
      <p:bold r:id="rId50"/>
      <p:italic r:id="rId51"/>
      <p:boldItalic r:id="rId52"/>
    </p:embeddedFont>
    <p:embeddedFont>
      <p:font typeface="Fira Sans Medium Bold" panose="020B0604020202020204" charset="0"/>
      <p:regular r:id="rId53"/>
    </p:embeddedFont>
    <p:embeddedFont>
      <p:font typeface="Georgia" panose="02040502050405020303" pitchFamily="18" charset="0"/>
      <p:regular r:id="rId54"/>
      <p:bold r:id="rId55"/>
      <p:italic r:id="rId56"/>
      <p:boldItalic r:id="rId57"/>
    </p:embeddedFont>
    <p:embeddedFont>
      <p:font typeface="Georgia Pro Cond" panose="02040506050405020303" pitchFamily="18" charset="0"/>
      <p:regular r:id="rId58"/>
      <p:bold r:id="rId59"/>
      <p:italic r:id="rId60"/>
      <p:boldItalic r:id="rId61"/>
    </p:embeddedFont>
    <p:embeddedFont>
      <p:font typeface="Georgia Pro Light" panose="02040302050405020303" pitchFamily="18" charset="0"/>
      <p:regular r:id="rId62"/>
      <p:italic r:id="rId63"/>
    </p:embeddedFont>
    <p:embeddedFont>
      <p:font typeface="Lato" panose="020F0502020204030203" pitchFamily="34" charset="0"/>
      <p:regular r:id="rId64"/>
      <p:bold r:id="rId65"/>
      <p:italic r:id="rId66"/>
      <p:boldItalic r:id="rId67"/>
    </p:embeddedFont>
    <p:embeddedFont>
      <p:font typeface="Montserrat" panose="00000500000000000000" pitchFamily="2" charset="0"/>
      <p:regular r:id="rId68"/>
      <p:bold r:id="rId69"/>
      <p:italic r:id="rId70"/>
      <p:boldItalic r:id="rId71"/>
    </p:embeddedFont>
    <p:embeddedFont>
      <p:font typeface="Nanum Gothic" panose="020B0604020202020204" charset="0"/>
      <p:regular r:id="rId72"/>
      <p:bold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panose="02000000000000000000" pitchFamily="2" charset="0"/>
      <p:regular r:id="rId81"/>
      <p:bold r:id="rId82"/>
      <p:italic r:id="rId83"/>
      <p:boldItalic r:id="rId84"/>
    </p:embeddedFont>
    <p:embeddedFont>
      <p:font typeface="Roboto Condensed" panose="02000000000000000000" pitchFamily="2" charset="0"/>
      <p:regular r:id="rId85"/>
      <p:bold r:id="rId86"/>
      <p:italic r:id="rId87"/>
      <p:boldItalic r:id="rId88"/>
    </p:embeddedFont>
    <p:embeddedFont>
      <p:font typeface="Roboto Condensed Light" panose="02000000000000000000" pitchFamily="2" charset="0"/>
      <p:regular r:id="rId89"/>
      <p:italic r:id="rId90"/>
    </p:embeddedFont>
    <p:embeddedFont>
      <p:font typeface="Roboto Medium" panose="02000000000000000000" pitchFamily="2" charset="0"/>
      <p:regular r:id="rId91"/>
      <p:italic r:id="rId92"/>
    </p:embeddedFont>
    <p:embeddedFont>
      <p:font typeface="Roboto Thin" panose="02000000000000000000" pitchFamily="2" charset="0"/>
      <p:regular r:id="rId93"/>
      <p:italic r:id="rId94"/>
    </p:embeddedFont>
    <p:embeddedFont>
      <p:font typeface="Segoe UI" panose="020B0502040204020203" pitchFamily="34" charset="0"/>
      <p:regular r:id="rId95"/>
      <p:bold r:id="rId96"/>
      <p:italic r:id="rId97"/>
      <p:boldItalic r:id="rId98"/>
    </p:embeddedFont>
    <p:embeddedFont>
      <p:font typeface="Tw Cen MT" panose="020B0602020104020603"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CC00"/>
    <a:srgbClr val="5FC5A3"/>
    <a:srgbClr val="11B183"/>
    <a:srgbClr val="20A280"/>
    <a:srgbClr val="0C280F"/>
    <a:srgbClr val="58B6C0"/>
    <a:srgbClr val="4A7090"/>
    <a:srgbClr val="CDDCE7"/>
    <a:srgbClr val="BCE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varScale="1">
        <p:scale>
          <a:sx n="48" d="100"/>
          <a:sy n="48" d="100"/>
        </p:scale>
        <p:origin x="75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font" Target="fonts/font39.fntdata"/><Relationship Id="rId84" Type="http://schemas.openxmlformats.org/officeDocument/2006/relationships/font" Target="fonts/font55.fntdata"/><Relationship Id="rId89" Type="http://schemas.openxmlformats.org/officeDocument/2006/relationships/font" Target="fonts/font60.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font" Target="fonts/font3.fntdata"/><Relationship Id="rId37" Type="http://schemas.openxmlformats.org/officeDocument/2006/relationships/font" Target="fonts/font8.fntdata"/><Relationship Id="rId53" Type="http://schemas.openxmlformats.org/officeDocument/2006/relationships/font" Target="fonts/font24.fntdata"/><Relationship Id="rId58" Type="http://schemas.openxmlformats.org/officeDocument/2006/relationships/font" Target="fonts/font29.fntdata"/><Relationship Id="rId74" Type="http://schemas.openxmlformats.org/officeDocument/2006/relationships/font" Target="fonts/font45.fntdata"/><Relationship Id="rId79" Type="http://schemas.openxmlformats.org/officeDocument/2006/relationships/font" Target="fonts/font50.fntdata"/><Relationship Id="rId102" Type="http://schemas.openxmlformats.org/officeDocument/2006/relationships/font" Target="fonts/font73.fntdata"/><Relationship Id="rId5" Type="http://schemas.openxmlformats.org/officeDocument/2006/relationships/slideMaster" Target="slideMasters/slideMaster2.xml"/><Relationship Id="rId90" Type="http://schemas.openxmlformats.org/officeDocument/2006/relationships/font" Target="fonts/font61.fntdata"/><Relationship Id="rId95" Type="http://schemas.openxmlformats.org/officeDocument/2006/relationships/font" Target="fonts/font66.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font" Target="fonts/font14.fntdata"/><Relationship Id="rId48" Type="http://schemas.openxmlformats.org/officeDocument/2006/relationships/font" Target="fonts/font19.fntdata"/><Relationship Id="rId64" Type="http://schemas.openxmlformats.org/officeDocument/2006/relationships/font" Target="fonts/font35.fntdata"/><Relationship Id="rId69" Type="http://schemas.openxmlformats.org/officeDocument/2006/relationships/font" Target="fonts/font40.fntdata"/><Relationship Id="rId80" Type="http://schemas.openxmlformats.org/officeDocument/2006/relationships/font" Target="fonts/font51.fntdata"/><Relationship Id="rId85" Type="http://schemas.openxmlformats.org/officeDocument/2006/relationships/font" Target="fonts/font56.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font" Target="fonts/font4.fntdata"/><Relationship Id="rId38" Type="http://schemas.openxmlformats.org/officeDocument/2006/relationships/font" Target="fonts/font9.fntdata"/><Relationship Id="rId59" Type="http://schemas.openxmlformats.org/officeDocument/2006/relationships/font" Target="fonts/font30.fntdata"/><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openxmlformats.org/officeDocument/2006/relationships/font" Target="fonts/font41.fntdata"/><Relationship Id="rId75" Type="http://schemas.openxmlformats.org/officeDocument/2006/relationships/font" Target="fonts/font46.fntdata"/><Relationship Id="rId83" Type="http://schemas.openxmlformats.org/officeDocument/2006/relationships/font" Target="fonts/font54.fntdata"/><Relationship Id="rId88" Type="http://schemas.openxmlformats.org/officeDocument/2006/relationships/font" Target="fonts/font59.fntdata"/><Relationship Id="rId91" Type="http://schemas.openxmlformats.org/officeDocument/2006/relationships/font" Target="fonts/font62.fntdata"/><Relationship Id="rId96" Type="http://schemas.openxmlformats.org/officeDocument/2006/relationships/font" Target="fonts/font67.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73" Type="http://schemas.openxmlformats.org/officeDocument/2006/relationships/font" Target="fonts/font44.fntdata"/><Relationship Id="rId78" Type="http://schemas.openxmlformats.org/officeDocument/2006/relationships/font" Target="fonts/font49.fntdata"/><Relationship Id="rId81" Type="http://schemas.openxmlformats.org/officeDocument/2006/relationships/font" Target="fonts/font52.fntdata"/><Relationship Id="rId86" Type="http://schemas.openxmlformats.org/officeDocument/2006/relationships/font" Target="fonts/font57.fntdata"/><Relationship Id="rId94" Type="http://schemas.openxmlformats.org/officeDocument/2006/relationships/font" Target="fonts/font65.fntdata"/><Relationship Id="rId99" Type="http://schemas.openxmlformats.org/officeDocument/2006/relationships/font" Target="fonts/font70.fntdata"/><Relationship Id="rId101" Type="http://schemas.openxmlformats.org/officeDocument/2006/relationships/font" Target="fonts/font72.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 Id="rId76" Type="http://schemas.openxmlformats.org/officeDocument/2006/relationships/font" Target="fonts/font47.fntdata"/><Relationship Id="rId97" Type="http://schemas.openxmlformats.org/officeDocument/2006/relationships/font" Target="fonts/font68.fntdata"/><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42.fntdata"/><Relationship Id="rId92" Type="http://schemas.openxmlformats.org/officeDocument/2006/relationships/font" Target="fonts/font63.fntdata"/><Relationship Id="rId2" Type="http://schemas.openxmlformats.org/officeDocument/2006/relationships/customXml" Target="../customXml/item2.xml"/><Relationship Id="rId29" Type="http://schemas.openxmlformats.org/officeDocument/2006/relationships/handoutMaster" Target="handoutMasters/handoutMaster1.xml"/><Relationship Id="rId24" Type="http://schemas.openxmlformats.org/officeDocument/2006/relationships/slide" Target="slides/slide18.xml"/><Relationship Id="rId40" Type="http://schemas.openxmlformats.org/officeDocument/2006/relationships/font" Target="fonts/font11.fntdata"/><Relationship Id="rId45" Type="http://schemas.openxmlformats.org/officeDocument/2006/relationships/font" Target="fonts/font16.fntdata"/><Relationship Id="rId66" Type="http://schemas.openxmlformats.org/officeDocument/2006/relationships/font" Target="fonts/font37.fntdata"/><Relationship Id="rId87" Type="http://schemas.openxmlformats.org/officeDocument/2006/relationships/font" Target="fonts/font58.fntdata"/><Relationship Id="rId61" Type="http://schemas.openxmlformats.org/officeDocument/2006/relationships/font" Target="fonts/font32.fntdata"/><Relationship Id="rId82" Type="http://schemas.openxmlformats.org/officeDocument/2006/relationships/font" Target="fonts/font53.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font" Target="fonts/font1.fntdata"/><Relationship Id="rId35" Type="http://schemas.openxmlformats.org/officeDocument/2006/relationships/font" Target="fonts/font6.fntdata"/><Relationship Id="rId56" Type="http://schemas.openxmlformats.org/officeDocument/2006/relationships/font" Target="fonts/font27.fntdata"/><Relationship Id="rId77" Type="http://schemas.openxmlformats.org/officeDocument/2006/relationships/font" Target="fonts/font48.fntdata"/><Relationship Id="rId100" Type="http://schemas.openxmlformats.org/officeDocument/2006/relationships/font" Target="fonts/font71.fntdata"/><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22.fntdata"/><Relationship Id="rId72" Type="http://schemas.openxmlformats.org/officeDocument/2006/relationships/font" Target="fonts/font43.fntdata"/><Relationship Id="rId93" Type="http://schemas.openxmlformats.org/officeDocument/2006/relationships/font" Target="fonts/font64.fntdata"/><Relationship Id="rId98" Type="http://schemas.openxmlformats.org/officeDocument/2006/relationships/font" Target="fonts/font69.fntdata"/><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font" Target="fonts/font17.fntdata"/><Relationship Id="rId67" Type="http://schemas.openxmlformats.org/officeDocument/2006/relationships/font" Target="fonts/font3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16/02/2023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16/02/2023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r>
              <a:rPr lang="fr-FR" sz="1200" b="0" i="0" dirty="0">
                <a:solidFill>
                  <a:srgbClr val="374151"/>
                </a:solidFill>
                <a:effectLst/>
                <a:latin typeface="Söhne"/>
              </a:rPr>
              <a:t>Afin de se préparer efficacement et d'anticiper les éventuelles pandémies futures, il est nécessaire de réaliser des analyses en vue de mieux comprendre les impacts de la pandémie, d'identifier les bonnes pratiques et les leçons apprises, </a:t>
            </a:r>
          </a:p>
          <a:p>
            <a:r>
              <a:rPr lang="fr-FR" sz="1200" b="0" i="0" dirty="0">
                <a:solidFill>
                  <a:srgbClr val="374151"/>
                </a:solidFill>
                <a:effectLst/>
                <a:latin typeface="Söhne"/>
              </a:rPr>
              <a:t>et donc mettre en place des mesures de prévention et d'intervention plus efficaces en cas de nouvelle crise sanitaire.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pour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p>
          <a:p>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r>
              <a:rPr lang="fr-FR" sz="1200" b="0" i="0" dirty="0">
                <a:solidFill>
                  <a:srgbClr val="374151"/>
                </a:solidFill>
                <a:effectLst/>
                <a:latin typeface="Söhne"/>
              </a:rPr>
              <a:t> </a:t>
            </a: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71560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14</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15</a:t>
            </a:fld>
            <a:endParaRPr lang="fr-FR"/>
          </a:p>
        </p:txBody>
      </p:sp>
    </p:spTree>
    <p:extLst>
      <p:ext uri="{BB962C8B-B14F-4D97-AF65-F5344CB8AC3E}">
        <p14:creationId xmlns:p14="http://schemas.microsoft.com/office/powerpoint/2010/main" val="117259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20</a:t>
            </a:fld>
            <a:endParaRPr lang="fr-FR"/>
          </a:p>
        </p:txBody>
      </p:sp>
    </p:spTree>
    <p:extLst>
      <p:ext uri="{BB962C8B-B14F-4D97-AF65-F5344CB8AC3E}">
        <p14:creationId xmlns:p14="http://schemas.microsoft.com/office/powerpoint/2010/main" val="2596007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fr-FR" sz="1600" b="0" i="0" dirty="0">
                <a:solidFill>
                  <a:srgbClr val="374151"/>
                </a:solidFill>
                <a:effectLst/>
                <a:latin typeface="Söhne"/>
              </a:rPr>
            </a:br>
            <a:r>
              <a:rPr lang="fr-FR" sz="1600" b="0" i="0" dirty="0">
                <a:solidFill>
                  <a:srgbClr val="374151"/>
                </a:solidFill>
                <a:effectLst/>
                <a:latin typeface="Söhne"/>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194775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GB" dirty="0" err="1"/>
              <a:t>Pyspark</a:t>
            </a:r>
            <a:r>
              <a:rPr lang="en-GB" dirty="0"/>
              <a:t>: </a:t>
            </a:r>
            <a:r>
              <a:rPr lang="en-GB" dirty="0" err="1"/>
              <a:t>api</a:t>
            </a:r>
            <a:r>
              <a:rPr lang="en-GB" dirty="0"/>
              <a:t> de spark </a:t>
            </a:r>
            <a:endParaRPr dirty="0"/>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306239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47740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fr-FR" b="0" i="0" dirty="0">
                <a:solidFill>
                  <a:srgbClr val="374151"/>
                </a:solidFill>
                <a:effectLst/>
                <a:latin typeface="Söhne"/>
              </a:rPr>
              <a:t>"Afin de permettre la combinaison de données, il est important de mettre en place un suivi par département et d'utiliser une variable clé commune. Il est également essentiel d'établir des intervalles de temps cohérents pour garantir une analyse précise et comparative des données collectées.« </a:t>
            </a:r>
          </a:p>
          <a:p>
            <a:pPr marL="0" lvl="0" indent="0" algn="l" rtl="0">
              <a:spcBef>
                <a:spcPts val="0"/>
              </a:spcBef>
              <a:spcAft>
                <a:spcPts val="0"/>
              </a:spcAft>
              <a:buNone/>
            </a:pPr>
            <a:r>
              <a:rPr lang="fr-FR" b="0" i="0" dirty="0" err="1">
                <a:solidFill>
                  <a:srgbClr val="374151"/>
                </a:solidFill>
                <a:effectLst/>
                <a:latin typeface="Söhne"/>
              </a:rPr>
              <a:t>Pyspark</a:t>
            </a:r>
            <a:r>
              <a:rPr lang="fr-FR" b="0" i="0" dirty="0">
                <a:solidFill>
                  <a:srgbClr val="374151"/>
                </a:solidFill>
                <a:effectLst/>
                <a:latin typeface="Söhne"/>
              </a:rPr>
              <a:t> utilise des </a:t>
            </a:r>
            <a:r>
              <a:rPr lang="fr-FR" b="0" i="0" dirty="0" err="1">
                <a:solidFill>
                  <a:srgbClr val="374151"/>
                </a:solidFill>
                <a:effectLst/>
                <a:latin typeface="Söhne"/>
              </a:rPr>
              <a:t>DataFrames</a:t>
            </a:r>
            <a:r>
              <a:rPr lang="fr-FR" b="0" i="0" dirty="0">
                <a:solidFill>
                  <a:srgbClr val="374151"/>
                </a:solidFill>
                <a:effectLst/>
                <a:latin typeface="Söhne"/>
              </a:rPr>
              <a:t> pour manipuler des données structurées, qui sont une abstraction de plus haut niveau basée sur les RDD sous-jacents, et ils offrent des avantages significatifs en termes de performance et d'évolutivité par rapport aux </a:t>
            </a:r>
            <a:r>
              <a:rPr lang="fr-FR" b="0" i="0" dirty="0" err="1">
                <a:solidFill>
                  <a:srgbClr val="374151"/>
                </a:solidFill>
                <a:effectLst/>
                <a:latin typeface="Söhne"/>
              </a:rPr>
              <a:t>DataFrames</a:t>
            </a:r>
            <a:r>
              <a:rPr lang="fr-FR" b="0" i="0" dirty="0">
                <a:solidFill>
                  <a:srgbClr val="374151"/>
                </a:solidFill>
                <a:effectLst/>
                <a:latin typeface="Söhne"/>
              </a:rPr>
              <a:t> de Pandas.</a:t>
            </a:r>
            <a:endParaRPr dirty="0"/>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41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5647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87596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71D2-D9FB-4DA3-81DE-42BBB1C4D804}"/>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FB809166-8321-4F45-A309-1274478108D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2140AC-0746-452B-906E-683E217D95D2}"/>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DE54B4BE-0B18-4F73-A77C-FDC4EE24F4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9889C2-F7FC-4B15-B0B0-2897C61273D3}"/>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239996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AD8E-9384-4F2C-B8F2-BB5D449DFC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B4457E-3017-49A6-AE9E-8C8982562B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64D327-98AF-4A7D-B2EF-13EEB5467410}"/>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BDB806DA-22B6-439D-AF5C-714A8964DC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3B3DF2-F5D2-40ED-92B6-E85338D4BD7D}"/>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2490554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55C0-871B-43FD-868D-5A082C226EDF}"/>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23E7E29-7A20-4B1D-BC12-E6032BB3271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7A0448-02E7-4745-BF2D-D162AC97FF44}"/>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31000921-17D6-4285-B188-478D5BE4B3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E5519A-6445-44E9-8372-0A45FA2220B6}"/>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336008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0253-7694-4661-A40F-DBE4AE837F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5BAC57-64A4-46B6-8BD3-ADC75CFB85E2}"/>
              </a:ext>
            </a:extLst>
          </p:cNvPr>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D2752B-DB71-4445-9FFD-9D0F1C6CB269}"/>
              </a:ext>
            </a:extLst>
          </p:cNvPr>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203AF5-FC42-4048-BA95-48572413C782}"/>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6" name="Footer Placeholder 5">
            <a:extLst>
              <a:ext uri="{FF2B5EF4-FFF2-40B4-BE49-F238E27FC236}">
                <a16:creationId xmlns:a16="http://schemas.microsoft.com/office/drawing/2014/main" id="{FCB10B8F-4923-4AD9-96F2-5029BD04C0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8A1562-ED04-494F-BD54-7307146B9B45}"/>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6855070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7625-4EB3-4BE6-9E12-677B493DB753}"/>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6C8704-FAE5-4764-B696-42743028D13B}"/>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a:extLst>
              <a:ext uri="{FF2B5EF4-FFF2-40B4-BE49-F238E27FC236}">
                <a16:creationId xmlns:a16="http://schemas.microsoft.com/office/drawing/2014/main" id="{55A556D2-4384-4DE9-83B9-F3C8E02ECA60}"/>
              </a:ext>
            </a:extLst>
          </p:cNvPr>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28FA49-9948-4B35-A3E1-81BE463D954A}"/>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a:extLst>
              <a:ext uri="{FF2B5EF4-FFF2-40B4-BE49-F238E27FC236}">
                <a16:creationId xmlns:a16="http://schemas.microsoft.com/office/drawing/2014/main" id="{1D784F05-7883-489C-BC67-73BB3BC1FD86}"/>
              </a:ext>
            </a:extLst>
          </p:cNvPr>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1A636C-6802-4013-96E7-1A7C512A23BB}"/>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8" name="Footer Placeholder 7">
            <a:extLst>
              <a:ext uri="{FF2B5EF4-FFF2-40B4-BE49-F238E27FC236}">
                <a16:creationId xmlns:a16="http://schemas.microsoft.com/office/drawing/2014/main" id="{7972C52B-2A33-4C5D-BFC7-3C464AF0B69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15FD3D-E8BC-45C2-8689-20F5DD82A20B}"/>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918665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C1F0-059D-4864-B46C-861A50B2DF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E7D1A0-2525-4D63-959C-FB0527CAD1CD}"/>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4" name="Footer Placeholder 3">
            <a:extLst>
              <a:ext uri="{FF2B5EF4-FFF2-40B4-BE49-F238E27FC236}">
                <a16:creationId xmlns:a16="http://schemas.microsoft.com/office/drawing/2014/main" id="{66D5E27A-07A1-41BB-8D7F-4F4E28A4DE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C689A3-748F-45A1-A2CA-8EAD10358F8D}"/>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200955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F3CA7-FF2B-45CB-9DFD-FA3E8625BC83}"/>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3" name="Footer Placeholder 2">
            <a:extLst>
              <a:ext uri="{FF2B5EF4-FFF2-40B4-BE49-F238E27FC236}">
                <a16:creationId xmlns:a16="http://schemas.microsoft.com/office/drawing/2014/main" id="{C0902D35-D5EE-48DD-8F7E-F6FF512928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82EC07-E2A1-438C-892D-814D1DEF74BE}"/>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598523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B416-9EED-44FE-99C4-822419A4A0C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D3F221-D2E8-4D9E-8162-485B257B38EF}"/>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D72E36-AE8C-47E4-BFEA-8EFF4C47A3D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E3A7F683-33E1-4304-92EE-9595CAF08C64}"/>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6" name="Footer Placeholder 5">
            <a:extLst>
              <a:ext uri="{FF2B5EF4-FFF2-40B4-BE49-F238E27FC236}">
                <a16:creationId xmlns:a16="http://schemas.microsoft.com/office/drawing/2014/main" id="{854FDED7-1AA8-4D68-BDDE-676EF1846A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5A01E3-9792-445C-8CE0-B16282103BD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1657053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2D3A-50EA-49F7-8273-EF5475BC4ABF}"/>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6FB554-AC21-4083-AA04-9CD648E788E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48494447-E972-4398-8DD2-4FFD311A178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a:extLst>
              <a:ext uri="{FF2B5EF4-FFF2-40B4-BE49-F238E27FC236}">
                <a16:creationId xmlns:a16="http://schemas.microsoft.com/office/drawing/2014/main" id="{C94789AF-11B9-474D-B299-44A81DDF0D56}"/>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6" name="Footer Placeholder 5">
            <a:extLst>
              <a:ext uri="{FF2B5EF4-FFF2-40B4-BE49-F238E27FC236}">
                <a16:creationId xmlns:a16="http://schemas.microsoft.com/office/drawing/2014/main" id="{23C8C69E-B8E4-4821-95A3-39B6C7C2B2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A2573-78F4-492C-8CC4-07D5DDCB244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40400708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55CF-CDF8-44B4-83A3-9B41CC2E30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0D43AF-5FAB-4021-9049-1A7CF4E5B8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373A1-04EE-4D9F-A940-7A0C42F310F9}"/>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4A83C847-23D8-42FB-86CB-56611C09DA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78C265-DE76-4EAC-9A8D-9B0BCFC719FF}"/>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688880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86C5CE-DA41-4E2F-873F-7B09FD5455C6}"/>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1235DD-4224-4776-8ADD-15653EA3D93C}"/>
              </a:ext>
            </a:extLst>
          </p:cNvPr>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A359F1-2C12-4AB9-88D5-62BD85A0018E}"/>
              </a:ext>
            </a:extLst>
          </p:cNvPr>
          <p:cNvSpPr>
            <a:spLocks noGrp="1"/>
          </p:cNvSpPr>
          <p:nvPr>
            <p:ph type="dt" sz="half" idx="10"/>
          </p:nvPr>
        </p:nvSpPr>
        <p:spPr/>
        <p:txBody>
          <a:body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3571F4AC-00D6-4761-90FA-42B519E202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94A1C-56E7-4299-B770-E06931C02329}"/>
              </a:ext>
            </a:extLst>
          </p:cNvPr>
          <p:cNvSpPr>
            <a:spLocks noGrp="1"/>
          </p:cNvSpPr>
          <p:nvPr>
            <p:ph type="sldNum" sz="quarter" idx="12"/>
          </p:nvPr>
        </p:nvSpPr>
        <p:spPr/>
        <p:txBody>
          <a:bodyPr/>
          <a:lstStyle/>
          <a:p>
            <a:fld id="{40D6D6D0-5906-480A-8F71-2346CD6A4648}" type="slidenum">
              <a:rPr lang="en-IN" smtClean="0"/>
              <a:t>‹N°›</a:t>
            </a:fld>
            <a:endParaRPr lang="en-IN"/>
          </a:p>
        </p:txBody>
      </p:sp>
    </p:spTree>
    <p:extLst>
      <p:ext uri="{BB962C8B-B14F-4D97-AF65-F5344CB8AC3E}">
        <p14:creationId xmlns:p14="http://schemas.microsoft.com/office/powerpoint/2010/main" val="437447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1409F-1FC2-4F47-9863-3A78E644A0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F5E27E-C14E-4B85-A2E1-3CADF3E979E9}"/>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EE31D0-5EE6-45DD-B318-12A72C192563}"/>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E3B4F79-8744-4593-A04B-339050FD4DA8}" type="datetimeFigureOut">
              <a:rPr lang="en-IN" smtClean="0"/>
              <a:t>16-02-2023</a:t>
            </a:fld>
            <a:endParaRPr lang="en-IN"/>
          </a:p>
        </p:txBody>
      </p:sp>
      <p:sp>
        <p:nvSpPr>
          <p:cNvPr id="5" name="Footer Placeholder 4">
            <a:extLst>
              <a:ext uri="{FF2B5EF4-FFF2-40B4-BE49-F238E27FC236}">
                <a16:creationId xmlns:a16="http://schemas.microsoft.com/office/drawing/2014/main" id="{598A9384-A79B-43BA-9BF9-1424F169010E}"/>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340C71-6115-4ACD-8B3B-7B0085934038}"/>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0D6D6D0-5906-480A-8F71-2346CD6A4648}" type="slidenum">
              <a:rPr lang="en-IN" smtClean="0"/>
              <a:t>‹N°›</a:t>
            </a:fld>
            <a:endParaRPr lang="en-IN"/>
          </a:p>
        </p:txBody>
      </p:sp>
    </p:spTree>
    <p:extLst>
      <p:ext uri="{BB962C8B-B14F-4D97-AF65-F5344CB8AC3E}">
        <p14:creationId xmlns:p14="http://schemas.microsoft.com/office/powerpoint/2010/main" val="395373514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3.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9.jpeg"/><Relationship Id="rId5" Type="http://schemas.openxmlformats.org/officeDocument/2006/relationships/image" Target="../media/image37.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8.jpe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hyperlink" Target="https://medium.datadriveninvestor.com/introduction-to-spark-with-python-spark-architecture-and-components-explained-in-detail-54e2ba09d6fe" TargetMode="External"/><Relationship Id="rId4" Type="http://schemas.openxmlformats.org/officeDocument/2006/relationships/hyperlink" Target="https://www.interviewbit.com/blog/apache-spark-architecture/#:~:text=Spark%20architecture%20consists%20of%20four%20components%2C%20including%20the,process%20and%20big%20data%20computation.%20Apache%20Spark%20Featur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5" name="Picture 4" descr="RStudio Partnership and Consultancy Services | Mango Solutions">
            <a:extLst>
              <a:ext uri="{FF2B5EF4-FFF2-40B4-BE49-F238E27FC236}">
                <a16:creationId xmlns:a16="http://schemas.microsoft.com/office/drawing/2014/main" id="{E66F4D36-1F63-5A24-3611-80337A81C8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997" y="7541711"/>
            <a:ext cx="1847727" cy="9199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B51BF6F-A634-499A-3586-80E1A8DC98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9480" y="1703016"/>
            <a:ext cx="1096798" cy="1096798"/>
          </a:xfrm>
          <a:prstGeom prst="rect">
            <a:avLst/>
          </a:prstGeom>
          <a:noFill/>
          <a:extLst>
            <a:ext uri="{909E8E84-426E-40DD-AFC4-6F175D3DCCD1}">
              <a14:hiddenFill xmlns:a14="http://schemas.microsoft.com/office/drawing/2010/main">
                <a:solidFill>
                  <a:srgbClr val="FFFFFF"/>
                </a:solidFill>
              </a14:hiddenFill>
            </a:ext>
          </a:extLst>
        </p:spPr>
      </p:pic>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dirty="0">
              <a:solidFill>
                <a:srgbClr val="D98A23"/>
              </a:solidFill>
              <a:latin typeface="Alegreya Sans SC"/>
              <a:ea typeface="Alegreya Sans SC"/>
              <a:cs typeface="Alegreya Sans SC"/>
              <a:sym typeface="Alegreya Sans SC"/>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2" name="TextBox 52">
            <a:extLst>
              <a:ext uri="{FF2B5EF4-FFF2-40B4-BE49-F238E27FC236}">
                <a16:creationId xmlns:a16="http://schemas.microsoft.com/office/drawing/2014/main" id="{371CDF53-F305-AF40-9BB6-B136FA322EEA}"/>
              </a:ext>
            </a:extLst>
          </p:cNvPr>
          <p:cNvSpPr txBox="1"/>
          <p:nvPr/>
        </p:nvSpPr>
        <p:spPr>
          <a:xfrm>
            <a:off x="2521682" y="230515"/>
            <a:ext cx="14594220" cy="646331"/>
          </a:xfrm>
          <a:prstGeom prst="rect">
            <a:avLst/>
          </a:prstGeom>
          <a:noFill/>
        </p:spPr>
        <p:txBody>
          <a:bodyPr wrap="square" rtlCol="0">
            <a:spAutoFit/>
          </a:bodyPr>
          <a:lstStyle/>
          <a:p>
            <a:pPr algn="ctr" defTabSz="1371600">
              <a:buClrTx/>
            </a:pPr>
            <a:r>
              <a:rPr lang="en-US" sz="3600" b="1" kern="1200" dirty="0">
                <a:solidFill>
                  <a:prstClr val="black"/>
                </a:solidFill>
                <a:latin typeface="Cardo "/>
                <a:ea typeface="+mn-ea"/>
                <a:cs typeface="+mn-cs"/>
              </a:rPr>
              <a:t>Pipeline des </a:t>
            </a:r>
            <a:r>
              <a:rPr lang="en-US" sz="3600" b="1" kern="1200" dirty="0" err="1">
                <a:solidFill>
                  <a:prstClr val="black"/>
                </a:solidFill>
                <a:latin typeface="Cardo "/>
                <a:ea typeface="+mn-ea"/>
                <a:cs typeface="+mn-cs"/>
              </a:rPr>
              <a:t>données</a:t>
            </a:r>
            <a:r>
              <a:rPr lang="en-US" sz="3600" b="1" kern="1200" dirty="0">
                <a:solidFill>
                  <a:prstClr val="black"/>
                </a:solidFill>
                <a:latin typeface="Cardo "/>
                <a:ea typeface="+mn-ea"/>
                <a:cs typeface="+mn-cs"/>
              </a:rPr>
              <a:t> </a:t>
            </a:r>
            <a:r>
              <a:rPr lang="en-US" sz="3600" b="1" kern="1200" dirty="0" err="1">
                <a:solidFill>
                  <a:prstClr val="black"/>
                </a:solidFill>
                <a:latin typeface="Cardo "/>
                <a:ea typeface="+mn-ea"/>
                <a:cs typeface="+mn-cs"/>
              </a:rPr>
              <a:t>détaillé</a:t>
            </a:r>
            <a:endParaRPr lang="en-IN" sz="3600" b="1" kern="1200" dirty="0">
              <a:ln w="0"/>
              <a:solidFill>
                <a:srgbClr val="17406D">
                  <a:lumMod val="50000"/>
                </a:srgbClr>
              </a:solidFill>
              <a:effectLst>
                <a:outerShdw blurRad="38100" dist="25400" dir="5400000" algn="ctr" rotWithShape="0">
                  <a:srgbClr val="6E747A">
                    <a:alpha val="43000"/>
                  </a:srgbClr>
                </a:outerShdw>
              </a:effectLst>
              <a:latin typeface="Cardo "/>
              <a:ea typeface="Cardo" panose="02020600000000000000" pitchFamily="18" charset="-79"/>
              <a:cs typeface="Cardo" panose="02020600000000000000" pitchFamily="18" charset="-79"/>
            </a:endParaRPr>
          </a:p>
        </p:txBody>
      </p:sp>
      <p:sp>
        <p:nvSpPr>
          <p:cNvPr id="3" name="Diamond 25">
            <a:extLst>
              <a:ext uri="{FF2B5EF4-FFF2-40B4-BE49-F238E27FC236}">
                <a16:creationId xmlns:a16="http://schemas.microsoft.com/office/drawing/2014/main" id="{86F52F59-9F12-529B-89D9-FB58DE656FE0}"/>
              </a:ext>
            </a:extLst>
          </p:cNvPr>
          <p:cNvSpPr/>
          <p:nvPr/>
        </p:nvSpPr>
        <p:spPr>
          <a:xfrm>
            <a:off x="8909943" y="1158527"/>
            <a:ext cx="2157396" cy="2201894"/>
          </a:xfrm>
          <a:prstGeom prst="diamond">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Diamond 27">
            <a:extLst>
              <a:ext uri="{FF2B5EF4-FFF2-40B4-BE49-F238E27FC236}">
                <a16:creationId xmlns:a16="http://schemas.microsoft.com/office/drawing/2014/main" id="{52A0B7C1-04D3-976D-3758-7DFA9203B41C}"/>
              </a:ext>
            </a:extLst>
          </p:cNvPr>
          <p:cNvSpPr/>
          <p:nvPr/>
        </p:nvSpPr>
        <p:spPr>
          <a:xfrm>
            <a:off x="2428984" y="1158527"/>
            <a:ext cx="2157396" cy="2201894"/>
          </a:xfrm>
          <a:prstGeom prst="diamond">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1" name="Arrow: Right 21">
            <a:extLst>
              <a:ext uri="{FF2B5EF4-FFF2-40B4-BE49-F238E27FC236}">
                <a16:creationId xmlns:a16="http://schemas.microsoft.com/office/drawing/2014/main" id="{42F0FF00-CA96-A241-F0DF-2056CAF55E02}"/>
              </a:ext>
            </a:extLst>
          </p:cNvPr>
          <p:cNvSpPr/>
          <p:nvPr/>
        </p:nvSpPr>
        <p:spPr>
          <a:xfrm>
            <a:off x="9096427" y="2823830"/>
            <a:ext cx="3043233" cy="163971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17406D">
                  <a:lumMod val="75000"/>
                </a:srgbClr>
              </a:solidFill>
              <a:latin typeface="Calibri" panose="020F0502020204030204"/>
            </a:endParaRPr>
          </a:p>
        </p:txBody>
      </p:sp>
      <p:sp>
        <p:nvSpPr>
          <p:cNvPr id="23" name="Arrow: Right 23">
            <a:extLst>
              <a:ext uri="{FF2B5EF4-FFF2-40B4-BE49-F238E27FC236}">
                <a16:creationId xmlns:a16="http://schemas.microsoft.com/office/drawing/2014/main" id="{1D8CBEF5-FE4F-54E5-8D0E-3C30AA329AC5}"/>
              </a:ext>
            </a:extLst>
          </p:cNvPr>
          <p:cNvSpPr/>
          <p:nvPr/>
        </p:nvSpPr>
        <p:spPr>
          <a:xfrm>
            <a:off x="2679755" y="2823830"/>
            <a:ext cx="3043233" cy="1639715"/>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6" name="TextBox 48">
            <a:extLst>
              <a:ext uri="{FF2B5EF4-FFF2-40B4-BE49-F238E27FC236}">
                <a16:creationId xmlns:a16="http://schemas.microsoft.com/office/drawing/2014/main" id="{BF84E3E2-8E5E-481A-A31B-F825484E5C33}"/>
              </a:ext>
            </a:extLst>
          </p:cNvPr>
          <p:cNvSpPr txBox="1"/>
          <p:nvPr/>
        </p:nvSpPr>
        <p:spPr>
          <a:xfrm>
            <a:off x="8992152" y="3389624"/>
            <a:ext cx="2972935"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Visualisation</a:t>
            </a:r>
          </a:p>
          <a:p>
            <a:pPr algn="ctr" defTabSz="1371600">
              <a:buClrTx/>
            </a:pPr>
            <a:endParaRPr lang="en-IN" sz="2700" b="1" kern="1200" dirty="0">
              <a:solidFill>
                <a:prstClr val="white"/>
              </a:solidFill>
              <a:latin typeface="Calibri" panose="020F0502020204030204"/>
              <a:ea typeface="+mn-ea"/>
              <a:cs typeface="+mn-cs"/>
            </a:endParaRPr>
          </a:p>
        </p:txBody>
      </p:sp>
      <p:sp>
        <p:nvSpPr>
          <p:cNvPr id="28" name="TextBox 50">
            <a:extLst>
              <a:ext uri="{FF2B5EF4-FFF2-40B4-BE49-F238E27FC236}">
                <a16:creationId xmlns:a16="http://schemas.microsoft.com/office/drawing/2014/main" id="{EDBCCE33-EE3E-8920-050D-ED2FCDBD2F34}"/>
              </a:ext>
            </a:extLst>
          </p:cNvPr>
          <p:cNvSpPr txBox="1"/>
          <p:nvPr/>
        </p:nvSpPr>
        <p:spPr>
          <a:xfrm>
            <a:off x="2727881" y="3364224"/>
            <a:ext cx="2461736"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Analyse</a:t>
            </a:r>
          </a:p>
          <a:p>
            <a:pPr algn="ctr" defTabSz="1371600">
              <a:buClrTx/>
            </a:pPr>
            <a:endParaRPr lang="en-IN" sz="2700" b="1" kern="1200" dirty="0">
              <a:solidFill>
                <a:prstClr val="white"/>
              </a:solidFill>
              <a:latin typeface="Calibri" panose="020F0502020204030204"/>
              <a:ea typeface="+mn-ea"/>
              <a:cs typeface="+mn-cs"/>
            </a:endParaRPr>
          </a:p>
        </p:txBody>
      </p:sp>
      <p:sp>
        <p:nvSpPr>
          <p:cNvPr id="37" name="Diamond 28">
            <a:extLst>
              <a:ext uri="{FF2B5EF4-FFF2-40B4-BE49-F238E27FC236}">
                <a16:creationId xmlns:a16="http://schemas.microsoft.com/office/drawing/2014/main" id="{07C83EB1-3008-E905-A7AD-5E98F975C097}"/>
              </a:ext>
            </a:extLst>
          </p:cNvPr>
          <p:cNvSpPr/>
          <p:nvPr/>
        </p:nvSpPr>
        <p:spPr>
          <a:xfrm>
            <a:off x="5597285" y="1158527"/>
            <a:ext cx="2157396" cy="2201894"/>
          </a:xfrm>
          <a:prstGeom prst="diamond">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8" name="Arrow: Right 24">
            <a:extLst>
              <a:ext uri="{FF2B5EF4-FFF2-40B4-BE49-F238E27FC236}">
                <a16:creationId xmlns:a16="http://schemas.microsoft.com/office/drawing/2014/main" id="{9940054F-D2C0-4FD3-0987-B2B48F19913E}"/>
              </a:ext>
            </a:extLst>
          </p:cNvPr>
          <p:cNvSpPr/>
          <p:nvPr/>
        </p:nvSpPr>
        <p:spPr>
          <a:xfrm>
            <a:off x="5890933" y="2823830"/>
            <a:ext cx="3043233" cy="1639715"/>
          </a:xfrm>
          <a:prstGeom prst="rightArrow">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chemeClr val="accent4">
                  <a:lumMod val="50000"/>
                </a:schemeClr>
              </a:solidFill>
              <a:latin typeface="Calibri" panose="020F0502020204030204"/>
            </a:endParaRPr>
          </a:p>
        </p:txBody>
      </p:sp>
      <p:sp>
        <p:nvSpPr>
          <p:cNvPr id="39" name="TextBox 51">
            <a:extLst>
              <a:ext uri="{FF2B5EF4-FFF2-40B4-BE49-F238E27FC236}">
                <a16:creationId xmlns:a16="http://schemas.microsoft.com/office/drawing/2014/main" id="{6B5068F9-1172-548C-1490-A783EF53070A}"/>
              </a:ext>
            </a:extLst>
          </p:cNvPr>
          <p:cNvSpPr txBox="1"/>
          <p:nvPr/>
        </p:nvSpPr>
        <p:spPr>
          <a:xfrm>
            <a:off x="5837866" y="3381551"/>
            <a:ext cx="2914659" cy="507831"/>
          </a:xfrm>
          <a:prstGeom prst="rect">
            <a:avLst/>
          </a:prstGeom>
          <a:noFill/>
          <a:ln>
            <a:noFill/>
          </a:ln>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Interprétation</a:t>
            </a:r>
            <a:endParaRPr lang="en-IN" sz="2700" b="1" kern="1200" dirty="0">
              <a:solidFill>
                <a:prstClr val="white"/>
              </a:solidFill>
              <a:latin typeface="Calibri" panose="020F0502020204030204"/>
              <a:ea typeface="+mn-ea"/>
              <a:cs typeface="+mn-cs"/>
            </a:endParaRPr>
          </a:p>
        </p:txBody>
      </p:sp>
      <p:pic>
        <p:nvPicPr>
          <p:cNvPr id="40" name="Picture 12">
            <a:extLst>
              <a:ext uri="{FF2B5EF4-FFF2-40B4-BE49-F238E27FC236}">
                <a16:creationId xmlns:a16="http://schemas.microsoft.com/office/drawing/2014/main" id="{47162116-DE54-671C-BC07-43061023BF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1729" y="1606441"/>
            <a:ext cx="1322057" cy="13220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E714DF4B-11A5-577A-14E4-37805162FB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3735" y="1638604"/>
            <a:ext cx="1224823" cy="122482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6">
            <a:extLst>
              <a:ext uri="{FF2B5EF4-FFF2-40B4-BE49-F238E27FC236}">
                <a16:creationId xmlns:a16="http://schemas.microsoft.com/office/drawing/2014/main" id="{3BD58931-203E-6A04-4BB6-B34763D1A2BA}"/>
              </a:ext>
            </a:extLst>
          </p:cNvPr>
          <p:cNvSpPr txBox="1"/>
          <p:nvPr/>
        </p:nvSpPr>
        <p:spPr>
          <a:xfrm>
            <a:off x="282508" y="4438659"/>
            <a:ext cx="2080421" cy="553998"/>
          </a:xfrm>
          <a:prstGeom prst="rect">
            <a:avLst/>
          </a:prstGeom>
          <a:noFill/>
        </p:spPr>
        <p:txBody>
          <a:bodyPr wrap="square" rtlCol="0">
            <a:spAutoFit/>
          </a:bodyPr>
          <a:lstStyle/>
          <a:p>
            <a:pPr defTabSz="1371600">
              <a:buClrTx/>
            </a:pPr>
            <a:r>
              <a:rPr lang="en-IN" sz="3000" b="1" kern="1200" dirty="0">
                <a:solidFill>
                  <a:srgbClr val="00B050"/>
                </a:solidFill>
                <a:latin typeface="Cardo" panose="02020600000000000000" pitchFamily="18" charset="-79"/>
                <a:ea typeface="Cardo" panose="02020600000000000000" pitchFamily="18" charset="-79"/>
                <a:cs typeface="Cardo" panose="02020600000000000000" pitchFamily="18" charset="-79"/>
              </a:rPr>
              <a:t>Input</a:t>
            </a:r>
          </a:p>
        </p:txBody>
      </p:sp>
      <p:sp>
        <p:nvSpPr>
          <p:cNvPr id="43" name="TextBox 7">
            <a:extLst>
              <a:ext uri="{FF2B5EF4-FFF2-40B4-BE49-F238E27FC236}">
                <a16:creationId xmlns:a16="http://schemas.microsoft.com/office/drawing/2014/main" id="{AD286BD2-3269-00DF-7EEC-A7414DC3307B}"/>
              </a:ext>
            </a:extLst>
          </p:cNvPr>
          <p:cNvSpPr txBox="1"/>
          <p:nvPr/>
        </p:nvSpPr>
        <p:spPr>
          <a:xfrm>
            <a:off x="203277" y="5735238"/>
            <a:ext cx="1333494" cy="553998"/>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Focus</a:t>
            </a:r>
          </a:p>
        </p:txBody>
      </p:sp>
      <p:sp>
        <p:nvSpPr>
          <p:cNvPr id="44" name="TextBox 8">
            <a:extLst>
              <a:ext uri="{FF2B5EF4-FFF2-40B4-BE49-F238E27FC236}">
                <a16:creationId xmlns:a16="http://schemas.microsoft.com/office/drawing/2014/main" id="{35B84010-4DA8-3E9D-B9D8-E025BCFBCB70}"/>
              </a:ext>
            </a:extLst>
          </p:cNvPr>
          <p:cNvSpPr txBox="1"/>
          <p:nvPr/>
        </p:nvSpPr>
        <p:spPr>
          <a:xfrm>
            <a:off x="203278" y="7495879"/>
            <a:ext cx="1946363" cy="553998"/>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Tools </a:t>
            </a:r>
          </a:p>
        </p:txBody>
      </p:sp>
      <p:sp>
        <p:nvSpPr>
          <p:cNvPr id="45" name="TextBox 9">
            <a:extLst>
              <a:ext uri="{FF2B5EF4-FFF2-40B4-BE49-F238E27FC236}">
                <a16:creationId xmlns:a16="http://schemas.microsoft.com/office/drawing/2014/main" id="{2BF71A87-3D08-2AC7-2CC0-37E6B6FD1EAD}"/>
              </a:ext>
            </a:extLst>
          </p:cNvPr>
          <p:cNvSpPr txBox="1"/>
          <p:nvPr/>
        </p:nvSpPr>
        <p:spPr>
          <a:xfrm>
            <a:off x="203277" y="8545503"/>
            <a:ext cx="2080539" cy="553998"/>
          </a:xfrm>
          <a:prstGeom prst="rect">
            <a:avLst/>
          </a:prstGeom>
          <a:noFill/>
        </p:spPr>
        <p:txBody>
          <a:bodyPr wrap="square" rtlCol="0">
            <a:spAutoFit/>
          </a:bodyPr>
          <a:lstStyle/>
          <a:p>
            <a:pPr defTabSz="1371600">
              <a:buClrTx/>
            </a:pPr>
            <a:r>
              <a:rPr lang="en-IN" sz="3000" b="1" kern="1200" dirty="0">
                <a:solidFill>
                  <a:schemeClr val="accent1">
                    <a:lumMod val="75000"/>
                  </a:schemeClr>
                </a:solidFill>
                <a:latin typeface="Cardo" panose="02020600000000000000" pitchFamily="18" charset="-79"/>
                <a:ea typeface="Cardo" panose="02020600000000000000" pitchFamily="18" charset="-79"/>
                <a:cs typeface="Cardo" panose="02020600000000000000" pitchFamily="18" charset="-79"/>
              </a:rPr>
              <a:t>Output</a:t>
            </a:r>
          </a:p>
        </p:txBody>
      </p:sp>
      <p:cxnSp>
        <p:nvCxnSpPr>
          <p:cNvPr id="46" name="Straight Connector 11">
            <a:extLst>
              <a:ext uri="{FF2B5EF4-FFF2-40B4-BE49-F238E27FC236}">
                <a16:creationId xmlns:a16="http://schemas.microsoft.com/office/drawing/2014/main" id="{05BCB385-94E1-39F9-9CC2-B475AD411C65}"/>
              </a:ext>
            </a:extLst>
          </p:cNvPr>
          <p:cNvCxnSpPr/>
          <p:nvPr/>
        </p:nvCxnSpPr>
        <p:spPr>
          <a:xfrm>
            <a:off x="-36000" y="5363947"/>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12">
            <a:extLst>
              <a:ext uri="{FF2B5EF4-FFF2-40B4-BE49-F238E27FC236}">
                <a16:creationId xmlns:a16="http://schemas.microsoft.com/office/drawing/2014/main" id="{B77CDDE7-B931-BF66-2F96-5F2C966CA908}"/>
              </a:ext>
            </a:extLst>
          </p:cNvPr>
          <p:cNvCxnSpPr/>
          <p:nvPr/>
        </p:nvCxnSpPr>
        <p:spPr>
          <a:xfrm>
            <a:off x="0" y="7350411"/>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13">
            <a:extLst>
              <a:ext uri="{FF2B5EF4-FFF2-40B4-BE49-F238E27FC236}">
                <a16:creationId xmlns:a16="http://schemas.microsoft.com/office/drawing/2014/main" id="{6E9C0D7E-37CF-D99A-26BC-AB6B20FB1C94}"/>
              </a:ext>
            </a:extLst>
          </p:cNvPr>
          <p:cNvCxnSpPr/>
          <p:nvPr/>
        </p:nvCxnSpPr>
        <p:spPr>
          <a:xfrm>
            <a:off x="-36000" y="8521485"/>
            <a:ext cx="1207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15">
            <a:extLst>
              <a:ext uri="{FF2B5EF4-FFF2-40B4-BE49-F238E27FC236}">
                <a16:creationId xmlns:a16="http://schemas.microsoft.com/office/drawing/2014/main" id="{10CE3606-AB5D-9771-2A81-E71B538CA14E}"/>
              </a:ext>
            </a:extLst>
          </p:cNvPr>
          <p:cNvCxnSpPr/>
          <p:nvPr/>
        </p:nvCxnSpPr>
        <p:spPr>
          <a:xfrm>
            <a:off x="2356155"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16">
            <a:extLst>
              <a:ext uri="{FF2B5EF4-FFF2-40B4-BE49-F238E27FC236}">
                <a16:creationId xmlns:a16="http://schemas.microsoft.com/office/drawing/2014/main" id="{BE2D61AF-37F6-427C-A260-6E9A6FAB6DE4}"/>
              </a:ext>
            </a:extLst>
          </p:cNvPr>
          <p:cNvCxnSpPr/>
          <p:nvPr/>
        </p:nvCxnSpPr>
        <p:spPr>
          <a:xfrm>
            <a:off x="556370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17">
            <a:extLst>
              <a:ext uri="{FF2B5EF4-FFF2-40B4-BE49-F238E27FC236}">
                <a16:creationId xmlns:a16="http://schemas.microsoft.com/office/drawing/2014/main" id="{16CB580F-EF3C-7F1D-2A4A-F1CC7C875C35}"/>
              </a:ext>
            </a:extLst>
          </p:cNvPr>
          <p:cNvCxnSpPr/>
          <p:nvPr/>
        </p:nvCxnSpPr>
        <p:spPr>
          <a:xfrm>
            <a:off x="8771244"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18">
            <a:extLst>
              <a:ext uri="{FF2B5EF4-FFF2-40B4-BE49-F238E27FC236}">
                <a16:creationId xmlns:a16="http://schemas.microsoft.com/office/drawing/2014/main" id="{5E36B111-192A-CC51-08E0-D7023E4A87DD}"/>
              </a:ext>
            </a:extLst>
          </p:cNvPr>
          <p:cNvCxnSpPr/>
          <p:nvPr/>
        </p:nvCxnSpPr>
        <p:spPr>
          <a:xfrm>
            <a:off x="12010871" y="4223001"/>
            <a:ext cx="0" cy="5111711"/>
          </a:xfrm>
          <a:prstGeom prst="line">
            <a:avLst/>
          </a:prstGeom>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83A42AE9-E581-231B-A3C3-D2C4D7F98B33}"/>
              </a:ext>
            </a:extLst>
          </p:cNvPr>
          <p:cNvSpPr txBox="1"/>
          <p:nvPr/>
        </p:nvSpPr>
        <p:spPr>
          <a:xfrm>
            <a:off x="8934010" y="4388559"/>
            <a:ext cx="3031077"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err="1"/>
              <a:t>Résultats</a:t>
            </a:r>
            <a:r>
              <a:rPr lang="en-GB" sz="2400" dirty="0"/>
              <a:t>   </a:t>
            </a:r>
            <a:r>
              <a:rPr lang="en-GB" sz="2400" dirty="0" err="1"/>
              <a:t>interprétés</a:t>
            </a:r>
            <a:r>
              <a:rPr lang="en-GB" sz="2400" dirty="0"/>
              <a:t>.</a:t>
            </a:r>
            <a:endParaRPr lang="fr-FR" sz="2400" dirty="0"/>
          </a:p>
        </p:txBody>
      </p:sp>
      <p:sp>
        <p:nvSpPr>
          <p:cNvPr id="6" name="ZoneTexte 5">
            <a:extLst>
              <a:ext uri="{FF2B5EF4-FFF2-40B4-BE49-F238E27FC236}">
                <a16:creationId xmlns:a16="http://schemas.microsoft.com/office/drawing/2014/main" id="{10528C00-04E1-4298-6903-E3B4C126F287}"/>
              </a:ext>
            </a:extLst>
          </p:cNvPr>
          <p:cNvSpPr txBox="1"/>
          <p:nvPr/>
        </p:nvSpPr>
        <p:spPr>
          <a:xfrm>
            <a:off x="2465100" y="432757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Parquets</a:t>
            </a:r>
            <a:endParaRPr lang="fr-FR" sz="2400" dirty="0"/>
          </a:p>
        </p:txBody>
      </p:sp>
      <p:sp>
        <p:nvSpPr>
          <p:cNvPr id="7" name="ZoneTexte 6">
            <a:extLst>
              <a:ext uri="{FF2B5EF4-FFF2-40B4-BE49-F238E27FC236}">
                <a16:creationId xmlns:a16="http://schemas.microsoft.com/office/drawing/2014/main" id="{D5D5C02B-2EF2-009D-CD88-B0C6B8F976A8}"/>
              </a:ext>
            </a:extLst>
          </p:cNvPr>
          <p:cNvSpPr txBox="1"/>
          <p:nvPr/>
        </p:nvSpPr>
        <p:spPr>
          <a:xfrm>
            <a:off x="2465100" y="852009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a:t>
            </a:r>
            <a:r>
              <a:rPr lang="en-GB" sz="2400" b="1" dirty="0">
                <a:solidFill>
                  <a:srgbClr val="FFC000"/>
                </a:solidFill>
              </a:rPr>
              <a:t>Parquet</a:t>
            </a:r>
          </a:p>
        </p:txBody>
      </p:sp>
      <p:sp>
        <p:nvSpPr>
          <p:cNvPr id="9" name="ZoneTexte 8">
            <a:extLst>
              <a:ext uri="{FF2B5EF4-FFF2-40B4-BE49-F238E27FC236}">
                <a16:creationId xmlns:a16="http://schemas.microsoft.com/office/drawing/2014/main" id="{F9BEF816-4C9F-BE08-7610-80BE64737BFE}"/>
              </a:ext>
            </a:extLst>
          </p:cNvPr>
          <p:cNvSpPr txBox="1"/>
          <p:nvPr/>
        </p:nvSpPr>
        <p:spPr>
          <a:xfrm>
            <a:off x="2336607" y="4977919"/>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Explorer au cous de </a:t>
            </a:r>
            <a:r>
              <a:rPr lang="en-GB" sz="2200" b="1" dirty="0" err="1"/>
              <a:t>l’année</a:t>
            </a:r>
            <a:r>
              <a:rPr lang="en-GB" sz="2200" b="1" dirty="0"/>
              <a:t>.</a:t>
            </a:r>
          </a:p>
          <a:p>
            <a:pPr marL="342900" indent="-342900">
              <a:buClr>
                <a:srgbClr val="FF0000"/>
              </a:buClr>
              <a:buFont typeface="Wingdings" panose="05000000000000000000" pitchFamily="2" charset="2"/>
              <a:buChar char="§"/>
            </a:pPr>
            <a:r>
              <a:rPr lang="en-GB" sz="2200" b="1" dirty="0"/>
              <a:t>Visualiser </a:t>
            </a:r>
            <a:r>
              <a:rPr lang="en-GB" sz="2200" b="1" dirty="0" err="1"/>
              <a:t>en</a:t>
            </a:r>
            <a:r>
              <a:rPr lang="en-GB" sz="2200" b="1" dirty="0"/>
              <a:t> </a:t>
            </a:r>
            <a:r>
              <a:rPr lang="en-GB" sz="2200" b="1" dirty="0" err="1"/>
              <a:t>cartes</a:t>
            </a:r>
            <a:r>
              <a:rPr lang="en-GB" sz="2200" b="1" dirty="0"/>
              <a:t>.</a:t>
            </a:r>
          </a:p>
          <a:p>
            <a:pPr marL="342900" indent="-342900">
              <a:buClr>
                <a:srgbClr val="FF0000"/>
              </a:buClr>
              <a:buFont typeface="Wingdings" panose="05000000000000000000" pitchFamily="2" charset="2"/>
              <a:buChar char="§"/>
            </a:pPr>
            <a:r>
              <a:rPr lang="en-GB" sz="2200" b="1" dirty="0"/>
              <a:t>Tests </a:t>
            </a:r>
            <a:r>
              <a:rPr lang="en-GB" sz="2200" b="1" dirty="0" err="1"/>
              <a:t>statistiques</a:t>
            </a:r>
            <a:r>
              <a:rPr lang="en-GB" sz="2200" b="1" dirty="0"/>
              <a:t>, </a:t>
            </a:r>
            <a:r>
              <a:rPr lang="en-GB" sz="2200" b="1" dirty="0" err="1"/>
              <a:t>etuder</a:t>
            </a:r>
            <a:r>
              <a:rPr lang="en-GB" sz="2200" b="1" dirty="0"/>
              <a:t> dispersion et ACP.</a:t>
            </a:r>
          </a:p>
        </p:txBody>
      </p:sp>
      <p:sp>
        <p:nvSpPr>
          <p:cNvPr id="10" name="ZoneTexte 9">
            <a:extLst>
              <a:ext uri="{FF2B5EF4-FFF2-40B4-BE49-F238E27FC236}">
                <a16:creationId xmlns:a16="http://schemas.microsoft.com/office/drawing/2014/main" id="{FDA8111D-943C-DE0A-8976-A94960CFA260}"/>
              </a:ext>
            </a:extLst>
          </p:cNvPr>
          <p:cNvSpPr txBox="1"/>
          <p:nvPr/>
        </p:nvSpPr>
        <p:spPr>
          <a:xfrm>
            <a:off x="5713631" y="431955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err="1"/>
              <a:t>Résultats</a:t>
            </a:r>
            <a:r>
              <a:rPr lang="en-GB" sz="2400" dirty="0"/>
              <a:t> </a:t>
            </a:r>
            <a:r>
              <a:rPr lang="en-GB" sz="2400" dirty="0" err="1"/>
              <a:t>d’analyses</a:t>
            </a:r>
            <a:endParaRPr lang="fr-FR" sz="2400" dirty="0"/>
          </a:p>
        </p:txBody>
      </p:sp>
      <p:sp>
        <p:nvSpPr>
          <p:cNvPr id="11" name="ZoneTexte 10">
            <a:extLst>
              <a:ext uri="{FF2B5EF4-FFF2-40B4-BE49-F238E27FC236}">
                <a16:creationId xmlns:a16="http://schemas.microsoft.com/office/drawing/2014/main" id="{B61546BE-4B08-F28E-1364-41C412490398}"/>
              </a:ext>
            </a:extLst>
          </p:cNvPr>
          <p:cNvSpPr txBox="1"/>
          <p:nvPr/>
        </p:nvSpPr>
        <p:spPr>
          <a:xfrm>
            <a:off x="5713631" y="851207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a:t>
            </a:r>
            <a:r>
              <a:rPr lang="en-GB" sz="2400" b="1" dirty="0" err="1"/>
              <a:t>m</a:t>
            </a:r>
            <a:r>
              <a:rPr lang="en-GB" sz="2400" dirty="0" err="1"/>
              <a:t>e</a:t>
            </a:r>
            <a:r>
              <a:rPr lang="en-GB" sz="2400" dirty="0"/>
              <a:t>  </a:t>
            </a:r>
            <a:r>
              <a:rPr lang="en-GB" sz="2400" dirty="0" err="1"/>
              <a:t>en</a:t>
            </a:r>
            <a:r>
              <a:rPr lang="en-GB" sz="2400" dirty="0"/>
              <a:t> format </a:t>
            </a:r>
            <a:r>
              <a:rPr lang="en-GB" sz="2400" b="1" dirty="0">
                <a:solidFill>
                  <a:srgbClr val="FFC000"/>
                </a:solidFill>
              </a:rPr>
              <a:t>Parquet</a:t>
            </a:r>
          </a:p>
        </p:txBody>
      </p:sp>
      <p:sp>
        <p:nvSpPr>
          <p:cNvPr id="13" name="ZoneTexte 12">
            <a:extLst>
              <a:ext uri="{FF2B5EF4-FFF2-40B4-BE49-F238E27FC236}">
                <a16:creationId xmlns:a16="http://schemas.microsoft.com/office/drawing/2014/main" id="{0532FEEF-DD88-6417-7EB4-C4659CB97FBD}"/>
              </a:ext>
            </a:extLst>
          </p:cNvPr>
          <p:cNvSpPr txBox="1"/>
          <p:nvPr/>
        </p:nvSpPr>
        <p:spPr>
          <a:xfrm>
            <a:off x="5649306" y="4969899"/>
            <a:ext cx="3419084" cy="2800767"/>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Se </a:t>
            </a:r>
            <a:r>
              <a:rPr lang="en-GB" sz="2200" b="1" dirty="0" err="1"/>
              <a:t>rassurer</a:t>
            </a:r>
            <a:r>
              <a:rPr lang="en-GB" sz="2200" b="1" dirty="0"/>
              <a:t> de la coherence des </a:t>
            </a:r>
            <a:r>
              <a:rPr lang="en-GB" sz="2200" b="1" dirty="0" err="1"/>
              <a:t>resultats</a:t>
            </a:r>
            <a:r>
              <a:rPr lang="en-GB" sz="2200" b="1" dirty="0"/>
              <a:t>.</a:t>
            </a:r>
          </a:p>
          <a:p>
            <a:pPr marL="342900" indent="-342900">
              <a:buClr>
                <a:srgbClr val="FF0000"/>
              </a:buClr>
              <a:buFont typeface="Wingdings" panose="05000000000000000000" pitchFamily="2" charset="2"/>
              <a:buChar char="§"/>
            </a:pPr>
            <a:r>
              <a:rPr lang="en-GB" sz="2200" b="1" dirty="0"/>
              <a:t>Significations?</a:t>
            </a:r>
          </a:p>
          <a:p>
            <a:pPr marL="342900" indent="-342900">
              <a:buClr>
                <a:srgbClr val="FF0000"/>
              </a:buClr>
              <a:buFont typeface="Wingdings" panose="05000000000000000000" pitchFamily="2" charset="2"/>
              <a:buChar char="§"/>
            </a:pPr>
            <a:r>
              <a:rPr lang="en-GB" sz="2200" b="1" dirty="0"/>
              <a:t>Confronter avec la </a:t>
            </a:r>
            <a:r>
              <a:rPr lang="en-GB" sz="2200" b="1" dirty="0" err="1"/>
              <a:t>réalité</a:t>
            </a:r>
            <a:r>
              <a:rPr lang="en-GB" sz="2200" b="1" dirty="0"/>
              <a:t>.</a:t>
            </a:r>
          </a:p>
          <a:p>
            <a:pPr marL="342900" indent="-342900">
              <a:buClr>
                <a:srgbClr val="FF0000"/>
              </a:buClr>
              <a:buFont typeface="Wingdings" panose="05000000000000000000" pitchFamily="2" charset="2"/>
              <a:buChar char="§"/>
            </a:pPr>
            <a:endParaRPr lang="en-GB" sz="2200" b="1" dirty="0"/>
          </a:p>
        </p:txBody>
      </p:sp>
      <p:pic>
        <p:nvPicPr>
          <p:cNvPr id="14" name="Picture 2" descr="Microsoft's Power BI app updates on Windows 10, iOS, and Android with a ...">
            <a:extLst>
              <a:ext uri="{FF2B5EF4-FFF2-40B4-BE49-F238E27FC236}">
                <a16:creationId xmlns:a16="http://schemas.microsoft.com/office/drawing/2014/main" id="{AC624792-DE46-B3B8-ADF5-CC35B54ACD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33380" y="7558856"/>
            <a:ext cx="966955" cy="7241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nderstanding Basic Formulas in Microsoft Excel 2013 - Resolve I.T.">
            <a:extLst>
              <a:ext uri="{FF2B5EF4-FFF2-40B4-BE49-F238E27FC236}">
                <a16:creationId xmlns:a16="http://schemas.microsoft.com/office/drawing/2014/main" id="{F32D75E3-2BC4-1DA9-1EC6-0F8AF1C2C0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3882" y="7612246"/>
            <a:ext cx="700447" cy="700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4E81668-0931-6832-9221-F449B2E052B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4359" y="7436131"/>
            <a:ext cx="911730" cy="91173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8BA1FA2F-DA43-DB4C-282D-2C91A9E3899F}"/>
              </a:ext>
            </a:extLst>
          </p:cNvPr>
          <p:cNvSpPr txBox="1"/>
          <p:nvPr/>
        </p:nvSpPr>
        <p:spPr>
          <a:xfrm>
            <a:off x="8928602" y="5088909"/>
            <a:ext cx="3419084" cy="2123658"/>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Vulgariser les </a:t>
            </a:r>
            <a:r>
              <a:rPr lang="en-GB" sz="2200" b="1" dirty="0" err="1"/>
              <a:t>résultats</a:t>
            </a:r>
            <a:r>
              <a:rPr lang="en-GB" sz="2200" b="1" dirty="0"/>
              <a:t> </a:t>
            </a:r>
            <a:r>
              <a:rPr lang="en-GB" sz="2200" b="1" dirty="0" err="1"/>
              <a:t>d’intemettre</a:t>
            </a:r>
            <a:r>
              <a:rPr lang="en-GB" sz="2200" b="1" dirty="0"/>
              <a:t> sous format comprehensible et </a:t>
            </a:r>
            <a:r>
              <a:rPr lang="en-GB" sz="2200" b="1" dirty="0" err="1"/>
              <a:t>attarayant</a:t>
            </a:r>
            <a:r>
              <a:rPr lang="en-GB" sz="2200" b="1" dirty="0"/>
              <a:t>.</a:t>
            </a:r>
          </a:p>
        </p:txBody>
      </p:sp>
      <p:pic>
        <p:nvPicPr>
          <p:cNvPr id="2052" name="Picture 4">
            <a:extLst>
              <a:ext uri="{FF2B5EF4-FFF2-40B4-BE49-F238E27FC236}">
                <a16:creationId xmlns:a16="http://schemas.microsoft.com/office/drawing/2014/main" id="{BF6D160A-20E1-B71F-F5A8-929E79BDFC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83331" y="7657845"/>
            <a:ext cx="645718" cy="64571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79B4033-163A-86E6-C038-26096BFEE13E}"/>
              </a:ext>
            </a:extLst>
          </p:cNvPr>
          <p:cNvSpPr txBox="1"/>
          <p:nvPr/>
        </p:nvSpPr>
        <p:spPr>
          <a:xfrm>
            <a:off x="8992152" y="8637382"/>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Dashboard et Rapport</a:t>
            </a:r>
          </a:p>
        </p:txBody>
      </p:sp>
    </p:spTree>
    <p:extLst>
      <p:ext uri="{BB962C8B-B14F-4D97-AF65-F5344CB8AC3E}">
        <p14:creationId xmlns:p14="http://schemas.microsoft.com/office/powerpoint/2010/main" val="312110904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354020" y="14957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a:solidFill>
                  <a:srgbClr val="2A4B56"/>
                </a:solidFill>
                <a:latin typeface="Fira Sans"/>
                <a:ea typeface="Fira Sans"/>
                <a:cs typeface="Fira Sans"/>
                <a:sym typeface="Fira Sans"/>
              </a:rPr>
              <a:t>Pipeline des </a:t>
            </a:r>
            <a:r>
              <a:rPr lang="en-GB" sz="4800" b="1" dirty="0" err="1">
                <a:solidFill>
                  <a:srgbClr val="2A4B56"/>
                </a:solidFill>
                <a:latin typeface="Fira Sans"/>
                <a:ea typeface="Fira Sans"/>
                <a:cs typeface="Fira Sans"/>
                <a:sym typeface="Fira Sans"/>
              </a:rPr>
              <a:t>données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selon</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Apache Spark</a:t>
            </a:r>
            <a:endParaRPr sz="4800" b="1" i="0" u="none" strike="noStrike" cap="none" dirty="0">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11260252"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492826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10738402"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5043352"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258429" y="7990104"/>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730701" y="5226661"/>
            <a:ext cx="776909" cy="757040"/>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1556359" y="5234008"/>
            <a:ext cx="776909" cy="757026"/>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302837" y="6017576"/>
            <a:ext cx="776909" cy="757026"/>
          </a:xfrm>
          <a:prstGeom prst="rect">
            <a:avLst/>
          </a:prstGeom>
          <a:noFill/>
          <a:ln>
            <a:noFill/>
          </a:ln>
        </p:spPr>
      </p:pic>
      <p:sp>
        <p:nvSpPr>
          <p:cNvPr id="474" name="Google Shape;474;g208d49cec94_0_1113"/>
          <p:cNvSpPr/>
          <p:nvPr/>
        </p:nvSpPr>
        <p:spPr>
          <a:xfrm>
            <a:off x="5952277"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6840502"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6391552"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7334227"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10361926" y="4017202"/>
            <a:ext cx="1796650" cy="1788735"/>
          </a:xfrm>
          <a:prstGeom prst="rect">
            <a:avLst/>
          </a:prstGeom>
          <a:noFill/>
          <a:ln>
            <a:noFill/>
          </a:ln>
        </p:spPr>
      </p:pic>
      <p:sp>
        <p:nvSpPr>
          <p:cNvPr id="479" name="Google Shape;479;g208d49cec94_0_1113"/>
          <p:cNvSpPr/>
          <p:nvPr/>
        </p:nvSpPr>
        <p:spPr>
          <a:xfrm>
            <a:off x="1260381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3733327"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3733327"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3645127"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cxnSpLocks/>
            <a:endCxn id="467" idx="1"/>
          </p:cNvCxnSpPr>
          <p:nvPr/>
        </p:nvCxnSpPr>
        <p:spPr>
          <a:xfrm>
            <a:off x="9948776"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10149963"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10621285"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5242476"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3023526"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5952277"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3733327"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Couche Service</a:t>
            </a:r>
            <a:endParaRPr sz="2000" b="1" dirty="0">
              <a:latin typeface="Calibri"/>
              <a:ea typeface="Calibri"/>
              <a:cs typeface="Calibri"/>
              <a:sym typeface="Calibri"/>
            </a:endParaRPr>
          </a:p>
        </p:txBody>
      </p:sp>
      <p:cxnSp>
        <p:nvCxnSpPr>
          <p:cNvPr id="491" name="Google Shape;491;g208d49cec94_0_1113"/>
          <p:cNvCxnSpPr>
            <a:cxnSpLocks/>
            <a:stCxn id="467" idx="3"/>
          </p:cNvCxnSpPr>
          <p:nvPr/>
        </p:nvCxnSpPr>
        <p:spPr>
          <a:xfrm>
            <a:off x="11782102"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17" name="TextBox 192">
            <a:extLst>
              <a:ext uri="{FF2B5EF4-FFF2-40B4-BE49-F238E27FC236}">
                <a16:creationId xmlns:a16="http://schemas.microsoft.com/office/drawing/2014/main" id="{B64A68D8-1357-4953-AEC0-CC97E03677B6}"/>
              </a:ext>
            </a:extLst>
          </p:cNvPr>
          <p:cNvSpPr txBox="1"/>
          <p:nvPr/>
        </p:nvSpPr>
        <p:spPr>
          <a:xfrm>
            <a:off x="-7713" y="3447153"/>
            <a:ext cx="1552915" cy="646331"/>
          </a:xfrm>
          <a:prstGeom prst="rect">
            <a:avLst/>
          </a:prstGeom>
          <a:noFill/>
          <a:ln>
            <a:solidFill>
              <a:schemeClr val="accent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Extract et/</a:t>
            </a:r>
          </a:p>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Download</a:t>
            </a:r>
          </a:p>
        </p:txBody>
      </p:sp>
      <p:pic>
        <p:nvPicPr>
          <p:cNvPr id="18" name="Google Shape;472;g208d49cec94_0_1113">
            <a:extLst>
              <a:ext uri="{FF2B5EF4-FFF2-40B4-BE49-F238E27FC236}">
                <a16:creationId xmlns:a16="http://schemas.microsoft.com/office/drawing/2014/main" id="{FAC29F22-0EA7-9A4F-E6BE-D3629C39C8D2}"/>
              </a:ext>
            </a:extLst>
          </p:cNvPr>
          <p:cNvPicPr preferRelativeResize="0"/>
          <p:nvPr/>
        </p:nvPicPr>
        <p:blipFill>
          <a:blip r:embed="rId3">
            <a:alphaModFix/>
          </a:blip>
          <a:stretch>
            <a:fillRect/>
          </a:stretch>
        </p:blipFill>
        <p:spPr>
          <a:xfrm>
            <a:off x="2081349" y="6017575"/>
            <a:ext cx="776909" cy="757026"/>
          </a:xfrm>
          <a:prstGeom prst="rect">
            <a:avLst/>
          </a:prstGeom>
          <a:noFill/>
          <a:ln>
            <a:noFill/>
          </a:ln>
        </p:spPr>
      </p:pic>
      <p:pic>
        <p:nvPicPr>
          <p:cNvPr id="1028" name="Picture 4">
            <a:extLst>
              <a:ext uri="{FF2B5EF4-FFF2-40B4-BE49-F238E27FC236}">
                <a16:creationId xmlns:a16="http://schemas.microsoft.com/office/drawing/2014/main" id="{A8A23632-CC61-DC7F-63CD-5F0DCA147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0352" y="1296286"/>
            <a:ext cx="1209447" cy="120944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avec flèche 22">
            <a:extLst>
              <a:ext uri="{FF2B5EF4-FFF2-40B4-BE49-F238E27FC236}">
                <a16:creationId xmlns:a16="http://schemas.microsoft.com/office/drawing/2014/main" id="{C4DA2ECC-022F-F869-CA09-825A103B7367}"/>
              </a:ext>
            </a:extLst>
          </p:cNvPr>
          <p:cNvCxnSpPr>
            <a:cxnSpLocks/>
          </p:cNvCxnSpPr>
          <p:nvPr/>
        </p:nvCxnSpPr>
        <p:spPr>
          <a:xfrm>
            <a:off x="3064042" y="6090908"/>
            <a:ext cx="174306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63">
            <a:extLst>
              <a:ext uri="{FF2B5EF4-FFF2-40B4-BE49-F238E27FC236}">
                <a16:creationId xmlns:a16="http://schemas.microsoft.com/office/drawing/2014/main" id="{34AC4DD9-D038-E209-5A30-1EBEBEACBCF4}"/>
              </a:ext>
            </a:extLst>
          </p:cNvPr>
          <p:cNvCxnSpPr>
            <a:cxnSpLocks/>
          </p:cNvCxnSpPr>
          <p:nvPr/>
        </p:nvCxnSpPr>
        <p:spPr>
          <a:xfrm>
            <a:off x="8308915" y="3588371"/>
            <a:ext cx="789731" cy="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188">
            <a:extLst>
              <a:ext uri="{FF2B5EF4-FFF2-40B4-BE49-F238E27FC236}">
                <a16:creationId xmlns:a16="http://schemas.microsoft.com/office/drawing/2014/main" id="{2ECDEE2C-DB60-34B9-C074-6A9687E9A11B}"/>
              </a:ext>
            </a:extLst>
          </p:cNvPr>
          <p:cNvSpPr txBox="1"/>
          <p:nvPr/>
        </p:nvSpPr>
        <p:spPr>
          <a:xfrm>
            <a:off x="10889740" y="2951797"/>
            <a:ext cx="1071127" cy="707886"/>
          </a:xfrm>
          <a:prstGeom prst="rect">
            <a:avLst/>
          </a:prstGeom>
          <a:noFill/>
        </p:spPr>
        <p:txBody>
          <a:bodyPr wrap="none" rtlCol="0">
            <a:spAutoFit/>
          </a:bodyPr>
          <a:lstStyle/>
          <a:p>
            <a:pPr algn="ctr"/>
            <a:r>
              <a:rPr lang="en-US" sz="2000" b="1" dirty="0">
                <a:latin typeface="Arial" panose="020B0604020202020204" pitchFamily="34" charset="0"/>
                <a:ea typeface="Cambria" panose="02040503050406030204" pitchFamily="18" charset="0"/>
                <a:cs typeface="Arial" panose="020B0604020202020204" pitchFamily="34" charset="0"/>
              </a:rPr>
              <a:t>END</a:t>
            </a:r>
          </a:p>
          <a:p>
            <a:pPr algn="ctr"/>
            <a:r>
              <a:rPr lang="en-US" sz="2000" b="1" dirty="0">
                <a:latin typeface="Arial" panose="020B0604020202020204" pitchFamily="34" charset="0"/>
                <a:ea typeface="Cambria" panose="02040503050406030204" pitchFamily="18" charset="0"/>
                <a:cs typeface="Arial" panose="020B0604020202020204" pitchFamily="34" charset="0"/>
              </a:rPr>
              <a:t>USERS</a:t>
            </a:r>
          </a:p>
        </p:txBody>
      </p:sp>
      <p:sp>
        <p:nvSpPr>
          <p:cNvPr id="48" name="Right Brace 190">
            <a:extLst>
              <a:ext uri="{FF2B5EF4-FFF2-40B4-BE49-F238E27FC236}">
                <a16:creationId xmlns:a16="http://schemas.microsoft.com/office/drawing/2014/main" id="{742774CB-0F76-D2BE-4B5B-795D41C7A967}"/>
              </a:ext>
            </a:extLst>
          </p:cNvPr>
          <p:cNvSpPr/>
          <p:nvPr/>
        </p:nvSpPr>
        <p:spPr>
          <a:xfrm>
            <a:off x="10230014" y="787875"/>
            <a:ext cx="586622" cy="5061234"/>
          </a:xfrm>
          <a:prstGeom prst="rightBrace">
            <a:avLst>
              <a:gd name="adj1" fmla="val 12709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0086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1067" name="Google Shape;468;g208d49cec94_0_1113">
            <a:extLst>
              <a:ext uri="{FF2B5EF4-FFF2-40B4-BE49-F238E27FC236}">
                <a16:creationId xmlns:a16="http://schemas.microsoft.com/office/drawing/2014/main" id="{AB401863-DB05-1F5E-2B71-616D088100B9}"/>
              </a:ext>
            </a:extLst>
          </p:cNvPr>
          <p:cNvSpPr/>
          <p:nvPr/>
        </p:nvSpPr>
        <p:spPr>
          <a:xfrm>
            <a:off x="7809187" y="7576386"/>
            <a:ext cx="10325383" cy="1924055"/>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g208d49cec94_0_1113"/>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a:solidFill>
                  <a:srgbClr val="2A4B56"/>
                </a:solidFill>
                <a:latin typeface="Fira Sans"/>
                <a:ea typeface="Fira Sans"/>
                <a:cs typeface="Fira Sans"/>
                <a:sym typeface="Fira Sans"/>
              </a:rPr>
              <a:t>Pipeline des </a:t>
            </a:r>
            <a:r>
              <a:rPr lang="en-GB" sz="4800" b="1" dirty="0" err="1">
                <a:solidFill>
                  <a:srgbClr val="2A4B56"/>
                </a:solidFill>
                <a:latin typeface="Fira Sans"/>
                <a:ea typeface="Fira Sans"/>
                <a:cs typeface="Fira Sans"/>
                <a:sym typeface="Fira Sans"/>
              </a:rPr>
              <a:t>données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selon</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Apache Spark</a:t>
            </a:r>
            <a:endParaRPr sz="4800" b="1" i="0" u="none" strike="noStrike" cap="none" dirty="0">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sp>
        <p:nvSpPr>
          <p:cNvPr id="468" name="Google Shape;468;g208d49cec94_0_1113"/>
          <p:cNvSpPr/>
          <p:nvPr/>
        </p:nvSpPr>
        <p:spPr>
          <a:xfrm>
            <a:off x="6776542" y="1882976"/>
            <a:ext cx="7974996" cy="4783981"/>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g208d49cec94_0_1113"/>
          <p:cNvSpPr/>
          <p:nvPr/>
        </p:nvSpPr>
        <p:spPr>
          <a:xfrm>
            <a:off x="8294649" y="3105788"/>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dirty="0" err="1">
                <a:latin typeface="Calibri"/>
                <a:ea typeface="Calibri"/>
                <a:cs typeface="Calibri"/>
                <a:sym typeface="Calibri"/>
              </a:rPr>
              <a:t>Nettoyage</a:t>
            </a:r>
            <a:endParaRPr sz="2400" b="1" dirty="0">
              <a:latin typeface="Calibri"/>
              <a:ea typeface="Calibri"/>
              <a:cs typeface="Calibri"/>
              <a:sym typeface="Calibri"/>
            </a:endParaRPr>
          </a:p>
        </p:txBody>
      </p:sp>
      <p:sp>
        <p:nvSpPr>
          <p:cNvPr id="470" name="Google Shape;470;g208d49cec94_0_1113"/>
          <p:cNvSpPr/>
          <p:nvPr/>
        </p:nvSpPr>
        <p:spPr>
          <a:xfrm>
            <a:off x="3536462" y="5448692"/>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dirty="0">
                <a:latin typeface="Calibri"/>
                <a:ea typeface="Calibri"/>
                <a:cs typeface="Calibri"/>
                <a:sym typeface="Calibri"/>
              </a:rPr>
              <a:t>Data Brute</a:t>
            </a:r>
            <a:endParaRPr sz="2000" dirty="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109254" y="2737036"/>
            <a:ext cx="776909" cy="757040"/>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4143815" y="3539961"/>
            <a:ext cx="776909" cy="757026"/>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4109255" y="1907746"/>
            <a:ext cx="776909" cy="757026"/>
          </a:xfrm>
          <a:prstGeom prst="rect">
            <a:avLst/>
          </a:prstGeom>
          <a:noFill/>
          <a:ln>
            <a:noFill/>
          </a:ln>
        </p:spPr>
      </p:pic>
      <p:sp>
        <p:nvSpPr>
          <p:cNvPr id="474" name="Google Shape;474;g208d49cec94_0_1113"/>
          <p:cNvSpPr/>
          <p:nvPr/>
        </p:nvSpPr>
        <p:spPr>
          <a:xfrm>
            <a:off x="9686065" y="3929411"/>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algn="ctr"/>
            <a:r>
              <a:rPr lang="en-GB" sz="2400" b="1" dirty="0">
                <a:latin typeface="Calibri"/>
                <a:cs typeface="Calibri"/>
                <a:sym typeface="Calibri"/>
              </a:rPr>
              <a:t>Selection</a:t>
            </a:r>
            <a:endParaRPr sz="2400" b="1" dirty="0">
              <a:latin typeface="Calibri"/>
              <a:cs typeface="Calibri"/>
              <a:sym typeface="Calibri"/>
            </a:endParaRPr>
          </a:p>
        </p:txBody>
      </p:sp>
      <p:sp>
        <p:nvSpPr>
          <p:cNvPr id="475" name="Google Shape;475;g208d49cec94_0_1113"/>
          <p:cNvSpPr/>
          <p:nvPr/>
        </p:nvSpPr>
        <p:spPr>
          <a:xfrm>
            <a:off x="11315936" y="4918499"/>
            <a:ext cx="2738505"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algn="ctr"/>
            <a:r>
              <a:rPr lang="en-GB" sz="2400" b="1" dirty="0">
                <a:latin typeface="Calibri"/>
                <a:cs typeface="Calibri"/>
                <a:sym typeface="Calibri"/>
              </a:rPr>
              <a:t>Mise </a:t>
            </a:r>
            <a:r>
              <a:rPr lang="en-GB" sz="2400" b="1" dirty="0" err="1">
                <a:latin typeface="Calibri"/>
                <a:cs typeface="Calibri"/>
                <a:sym typeface="Calibri"/>
              </a:rPr>
              <a:t>en</a:t>
            </a:r>
            <a:r>
              <a:rPr lang="en-GB" sz="2400" b="1" dirty="0">
                <a:latin typeface="Calibri"/>
                <a:cs typeface="Calibri"/>
                <a:sym typeface="Calibri"/>
              </a:rPr>
              <a:t> </a:t>
            </a:r>
            <a:r>
              <a:rPr lang="en-GB" sz="2400" b="1" dirty="0" err="1">
                <a:latin typeface="Calibri"/>
                <a:cs typeface="Calibri"/>
                <a:sym typeface="Calibri"/>
              </a:rPr>
              <a:t>forme</a:t>
            </a:r>
            <a:r>
              <a:rPr lang="en-GB" sz="2400" b="1" dirty="0">
                <a:latin typeface="Calibri"/>
                <a:cs typeface="Calibri"/>
                <a:sym typeface="Calibri"/>
              </a:rPr>
              <a:t> et transformation</a:t>
            </a:r>
            <a:endParaRPr sz="2400" b="1" dirty="0">
              <a:latin typeface="Calibri"/>
              <a:cs typeface="Calibri"/>
              <a:sym typeface="Calibri"/>
            </a:endParaRPr>
          </a:p>
        </p:txBody>
      </p:sp>
      <p:pic>
        <p:nvPicPr>
          <p:cNvPr id="485" name="Google Shape;485;g208d49cec94_0_1113"/>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489" name="Google Shape;489;g208d49cec94_0_1113"/>
          <p:cNvSpPr/>
          <p:nvPr/>
        </p:nvSpPr>
        <p:spPr>
          <a:xfrm>
            <a:off x="9016152" y="1130066"/>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Spark Context</a:t>
            </a:r>
            <a:endParaRPr sz="2000" b="1" dirty="0">
              <a:latin typeface="Calibri"/>
              <a:ea typeface="Calibri"/>
              <a:cs typeface="Calibri"/>
              <a:sym typeface="Calibri"/>
            </a:endParaRPr>
          </a:p>
        </p:txBody>
      </p:sp>
      <p:sp>
        <p:nvSpPr>
          <p:cNvPr id="17" name="TextBox 192">
            <a:extLst>
              <a:ext uri="{FF2B5EF4-FFF2-40B4-BE49-F238E27FC236}">
                <a16:creationId xmlns:a16="http://schemas.microsoft.com/office/drawing/2014/main" id="{B64A68D8-1357-4953-AEC0-CC97E03677B6}"/>
              </a:ext>
            </a:extLst>
          </p:cNvPr>
          <p:cNvSpPr txBox="1"/>
          <p:nvPr/>
        </p:nvSpPr>
        <p:spPr>
          <a:xfrm>
            <a:off x="1738192" y="1893140"/>
            <a:ext cx="1552915" cy="646331"/>
          </a:xfrm>
          <a:prstGeom prst="rect">
            <a:avLst/>
          </a:prstGeom>
          <a:noFill/>
          <a:ln>
            <a:solidFill>
              <a:schemeClr val="accent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Extract et/</a:t>
            </a:r>
          </a:p>
          <a:p>
            <a:pPr algn="ctr"/>
            <a:r>
              <a:rPr lang="en-US" dirty="0">
                <a:solidFill>
                  <a:schemeClr val="accent6"/>
                </a:solidFill>
                <a:latin typeface="Arial" panose="020B0604020202020204" pitchFamily="34" charset="0"/>
                <a:ea typeface="Cambria" panose="02040503050406030204" pitchFamily="18" charset="0"/>
                <a:cs typeface="Arial" panose="020B0604020202020204" pitchFamily="34" charset="0"/>
              </a:rPr>
              <a:t>Download</a:t>
            </a:r>
          </a:p>
        </p:txBody>
      </p:sp>
      <p:pic>
        <p:nvPicPr>
          <p:cNvPr id="18" name="Google Shape;472;g208d49cec94_0_1113">
            <a:extLst>
              <a:ext uri="{FF2B5EF4-FFF2-40B4-BE49-F238E27FC236}">
                <a16:creationId xmlns:a16="http://schemas.microsoft.com/office/drawing/2014/main" id="{FAC29F22-0EA7-9A4F-E6BE-D3629C39C8D2}"/>
              </a:ext>
            </a:extLst>
          </p:cNvPr>
          <p:cNvPicPr preferRelativeResize="0"/>
          <p:nvPr/>
        </p:nvPicPr>
        <p:blipFill>
          <a:blip r:embed="rId3">
            <a:alphaModFix/>
          </a:blip>
          <a:stretch>
            <a:fillRect/>
          </a:stretch>
        </p:blipFill>
        <p:spPr>
          <a:xfrm>
            <a:off x="4233559" y="4489845"/>
            <a:ext cx="687165" cy="754782"/>
          </a:xfrm>
          <a:prstGeom prst="rect">
            <a:avLst/>
          </a:prstGeom>
          <a:noFill/>
          <a:ln>
            <a:noFill/>
          </a:ln>
        </p:spPr>
      </p:pic>
      <p:pic>
        <p:nvPicPr>
          <p:cNvPr id="1028" name="Picture 4">
            <a:extLst>
              <a:ext uri="{FF2B5EF4-FFF2-40B4-BE49-F238E27FC236}">
                <a16:creationId xmlns:a16="http://schemas.microsoft.com/office/drawing/2014/main" id="{A8A23632-CC61-DC7F-63CD-5F0DCA1475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00" y="2216306"/>
            <a:ext cx="1209447" cy="120944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droit avec flèche 22">
            <a:extLst>
              <a:ext uri="{FF2B5EF4-FFF2-40B4-BE49-F238E27FC236}">
                <a16:creationId xmlns:a16="http://schemas.microsoft.com/office/drawing/2014/main" id="{C4DA2ECC-022F-F869-CA09-825A103B7367}"/>
              </a:ext>
            </a:extLst>
          </p:cNvPr>
          <p:cNvCxnSpPr>
            <a:cxnSpLocks/>
          </p:cNvCxnSpPr>
          <p:nvPr/>
        </p:nvCxnSpPr>
        <p:spPr>
          <a:xfrm>
            <a:off x="5069305" y="2216306"/>
            <a:ext cx="1636295" cy="5207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469;g208d49cec94_0_1113">
            <a:extLst>
              <a:ext uri="{FF2B5EF4-FFF2-40B4-BE49-F238E27FC236}">
                <a16:creationId xmlns:a16="http://schemas.microsoft.com/office/drawing/2014/main" id="{7D0A73E1-54A4-94ED-CC8E-3478FD3079FC}"/>
              </a:ext>
            </a:extLst>
          </p:cNvPr>
          <p:cNvSpPr/>
          <p:nvPr/>
        </p:nvSpPr>
        <p:spPr>
          <a:xfrm>
            <a:off x="7008519" y="2233895"/>
            <a:ext cx="2572261"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dirty="0">
                <a:latin typeface="Calibri"/>
                <a:ea typeface="Calibri"/>
                <a:cs typeface="Calibri"/>
                <a:sym typeface="Calibri"/>
              </a:rPr>
              <a:t>Importation</a:t>
            </a:r>
            <a:endParaRPr sz="2400" b="1" dirty="0">
              <a:latin typeface="Calibri"/>
              <a:ea typeface="Calibri"/>
              <a:cs typeface="Calibri"/>
              <a:sym typeface="Calibri"/>
            </a:endParaRPr>
          </a:p>
        </p:txBody>
      </p:sp>
      <p:cxnSp>
        <p:nvCxnSpPr>
          <p:cNvPr id="19" name="Connecteur droit avec flèche 18">
            <a:extLst>
              <a:ext uri="{FF2B5EF4-FFF2-40B4-BE49-F238E27FC236}">
                <a16:creationId xmlns:a16="http://schemas.microsoft.com/office/drawing/2014/main" id="{908E3860-A512-65FD-AB26-CA6772E88EB6}"/>
              </a:ext>
            </a:extLst>
          </p:cNvPr>
          <p:cNvCxnSpPr>
            <a:cxnSpLocks/>
          </p:cNvCxnSpPr>
          <p:nvPr/>
        </p:nvCxnSpPr>
        <p:spPr>
          <a:xfrm flipV="1">
            <a:off x="4991666" y="2902799"/>
            <a:ext cx="1530792" cy="2961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BE5F3047-9E76-2D3B-FFAD-6FD83C691BDB}"/>
              </a:ext>
            </a:extLst>
          </p:cNvPr>
          <p:cNvCxnSpPr>
            <a:cxnSpLocks/>
          </p:cNvCxnSpPr>
          <p:nvPr/>
        </p:nvCxnSpPr>
        <p:spPr>
          <a:xfrm flipV="1">
            <a:off x="4966741" y="3214949"/>
            <a:ext cx="1704298" cy="7035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A18894F8-CD87-CEB4-34E4-1488AB813E30}"/>
              </a:ext>
            </a:extLst>
          </p:cNvPr>
          <p:cNvCxnSpPr>
            <a:cxnSpLocks/>
          </p:cNvCxnSpPr>
          <p:nvPr/>
        </p:nvCxnSpPr>
        <p:spPr>
          <a:xfrm>
            <a:off x="1387916" y="3015258"/>
            <a:ext cx="2615835"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Google Shape;467;g208d49cec94_0_1113">
            <a:extLst>
              <a:ext uri="{FF2B5EF4-FFF2-40B4-BE49-F238E27FC236}">
                <a16:creationId xmlns:a16="http://schemas.microsoft.com/office/drawing/2014/main" id="{F10C5E05-D6A9-F9DD-EEDF-90D069F329FE}"/>
              </a:ext>
            </a:extLst>
          </p:cNvPr>
          <p:cNvSpPr/>
          <p:nvPr/>
        </p:nvSpPr>
        <p:spPr>
          <a:xfrm>
            <a:off x="16214112" y="3666006"/>
            <a:ext cx="710823"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39" name="Google Shape;478;g208d49cec94_0_1113">
            <a:extLst>
              <a:ext uri="{FF2B5EF4-FFF2-40B4-BE49-F238E27FC236}">
                <a16:creationId xmlns:a16="http://schemas.microsoft.com/office/drawing/2014/main" id="{5F5AC29D-42D7-6151-7D95-BB8C44078224}"/>
              </a:ext>
            </a:extLst>
          </p:cNvPr>
          <p:cNvPicPr preferRelativeResize="0"/>
          <p:nvPr/>
        </p:nvPicPr>
        <p:blipFill>
          <a:blip r:embed="rId6">
            <a:alphaModFix/>
          </a:blip>
          <a:stretch>
            <a:fillRect/>
          </a:stretch>
        </p:blipFill>
        <p:spPr>
          <a:xfrm>
            <a:off x="16924935" y="3425101"/>
            <a:ext cx="1472251" cy="1591318"/>
          </a:xfrm>
          <a:prstGeom prst="rect">
            <a:avLst/>
          </a:prstGeom>
          <a:noFill/>
          <a:ln>
            <a:noFill/>
          </a:ln>
        </p:spPr>
      </p:pic>
      <p:sp>
        <p:nvSpPr>
          <p:cNvPr id="41" name="Google Shape;484;g208d49cec94_0_1113">
            <a:extLst>
              <a:ext uri="{FF2B5EF4-FFF2-40B4-BE49-F238E27FC236}">
                <a16:creationId xmlns:a16="http://schemas.microsoft.com/office/drawing/2014/main" id="{2017B983-E2C5-1507-BAE8-F38EA8B9A0E8}"/>
              </a:ext>
            </a:extLst>
          </p:cNvPr>
          <p:cNvSpPr/>
          <p:nvPr/>
        </p:nvSpPr>
        <p:spPr>
          <a:xfrm>
            <a:off x="15595808" y="6363167"/>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sp>
        <p:nvSpPr>
          <p:cNvPr id="42" name="Google Shape;486;g208d49cec94_0_1113">
            <a:extLst>
              <a:ext uri="{FF2B5EF4-FFF2-40B4-BE49-F238E27FC236}">
                <a16:creationId xmlns:a16="http://schemas.microsoft.com/office/drawing/2014/main" id="{E6C353A6-A190-B43F-BCDF-52F975F9772B}"/>
              </a:ext>
            </a:extLst>
          </p:cNvPr>
          <p:cNvSpPr/>
          <p:nvPr/>
        </p:nvSpPr>
        <p:spPr>
          <a:xfrm>
            <a:off x="15099099" y="3488367"/>
            <a:ext cx="1043700" cy="1201877"/>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62" name="TextBox 48">
            <a:extLst>
              <a:ext uri="{FF2B5EF4-FFF2-40B4-BE49-F238E27FC236}">
                <a16:creationId xmlns:a16="http://schemas.microsoft.com/office/drawing/2014/main" id="{49A5BB44-A690-8F46-2CA7-7B0D356D1A7B}"/>
              </a:ext>
            </a:extLst>
          </p:cNvPr>
          <p:cNvSpPr txBox="1"/>
          <p:nvPr/>
        </p:nvSpPr>
        <p:spPr>
          <a:xfrm>
            <a:off x="10563532" y="8287241"/>
            <a:ext cx="2972935" cy="923330"/>
          </a:xfrm>
          <a:prstGeom prst="rect">
            <a:avLst/>
          </a:prstGeom>
          <a:noFill/>
        </p:spPr>
        <p:txBody>
          <a:bodyPr wrap="square" rtlCol="0">
            <a:spAutoFit/>
          </a:bodyPr>
          <a:lstStyle/>
          <a:p>
            <a:pPr algn="ctr" defTabSz="1371600">
              <a:buClrTx/>
            </a:pPr>
            <a:r>
              <a:rPr lang="en-IN" sz="2700" b="1" kern="1200" dirty="0">
                <a:solidFill>
                  <a:schemeClr val="accent6"/>
                </a:solidFill>
                <a:latin typeface="Calibri" panose="020F0502020204030204"/>
                <a:ea typeface="+mn-ea"/>
                <a:cs typeface="+mn-cs"/>
              </a:rPr>
              <a:t>Visualisation</a:t>
            </a:r>
          </a:p>
          <a:p>
            <a:pPr algn="ctr" defTabSz="1371600">
              <a:buClrTx/>
            </a:pPr>
            <a:endParaRPr lang="en-IN" sz="2700" b="1" kern="1200" dirty="0">
              <a:solidFill>
                <a:schemeClr val="accent6"/>
              </a:solidFill>
              <a:latin typeface="Calibri" panose="020F0502020204030204"/>
              <a:ea typeface="+mn-ea"/>
              <a:cs typeface="+mn-cs"/>
            </a:endParaRPr>
          </a:p>
        </p:txBody>
      </p:sp>
      <p:sp>
        <p:nvSpPr>
          <p:cNvPr id="448" name="TextBox 50">
            <a:extLst>
              <a:ext uri="{FF2B5EF4-FFF2-40B4-BE49-F238E27FC236}">
                <a16:creationId xmlns:a16="http://schemas.microsoft.com/office/drawing/2014/main" id="{72207A04-A631-9E83-E362-B205429700C6}"/>
              </a:ext>
            </a:extLst>
          </p:cNvPr>
          <p:cNvSpPr txBox="1"/>
          <p:nvPr/>
        </p:nvSpPr>
        <p:spPr>
          <a:xfrm>
            <a:off x="15679905" y="8196433"/>
            <a:ext cx="2461736" cy="923330"/>
          </a:xfrm>
          <a:prstGeom prst="rect">
            <a:avLst/>
          </a:prstGeom>
          <a:noFill/>
        </p:spPr>
        <p:txBody>
          <a:bodyPr wrap="square" rtlCol="0">
            <a:spAutoFit/>
          </a:bodyPr>
          <a:lstStyle/>
          <a:p>
            <a:pPr algn="ctr" defTabSz="1371600">
              <a:buClrTx/>
            </a:pPr>
            <a:r>
              <a:rPr lang="en-IN" sz="2700" b="1" kern="1200" dirty="0">
                <a:solidFill>
                  <a:schemeClr val="accent6"/>
                </a:solidFill>
                <a:latin typeface="Calibri" panose="020F0502020204030204"/>
                <a:ea typeface="+mn-ea"/>
                <a:cs typeface="+mn-cs"/>
              </a:rPr>
              <a:t>Analyse</a:t>
            </a:r>
          </a:p>
          <a:p>
            <a:pPr algn="ctr" defTabSz="1371600">
              <a:buClrTx/>
            </a:pPr>
            <a:endParaRPr lang="en-IN" sz="2700" b="1" kern="1200" dirty="0">
              <a:solidFill>
                <a:schemeClr val="accent6"/>
              </a:solidFill>
              <a:latin typeface="Calibri" panose="020F0502020204030204"/>
              <a:ea typeface="+mn-ea"/>
              <a:cs typeface="+mn-cs"/>
            </a:endParaRPr>
          </a:p>
        </p:txBody>
      </p:sp>
      <p:sp>
        <p:nvSpPr>
          <p:cNvPr id="449" name="TextBox 51">
            <a:extLst>
              <a:ext uri="{FF2B5EF4-FFF2-40B4-BE49-F238E27FC236}">
                <a16:creationId xmlns:a16="http://schemas.microsoft.com/office/drawing/2014/main" id="{D24D6AA2-C979-9780-ABE9-7FFE59A4EE7E}"/>
              </a:ext>
            </a:extLst>
          </p:cNvPr>
          <p:cNvSpPr txBox="1"/>
          <p:nvPr/>
        </p:nvSpPr>
        <p:spPr>
          <a:xfrm>
            <a:off x="13138314" y="8196036"/>
            <a:ext cx="2914659" cy="507831"/>
          </a:xfrm>
          <a:prstGeom prst="rect">
            <a:avLst/>
          </a:prstGeom>
          <a:noFill/>
          <a:ln>
            <a:noFill/>
          </a:ln>
        </p:spPr>
        <p:txBody>
          <a:bodyPr wrap="square" rtlCol="0">
            <a:spAutoFit/>
          </a:bodyPr>
          <a:lstStyle/>
          <a:p>
            <a:pPr algn="ctr" defTabSz="1371600">
              <a:buClrTx/>
            </a:pPr>
            <a:r>
              <a:rPr lang="en-IN" sz="2700" b="1" kern="1200" dirty="0" err="1">
                <a:solidFill>
                  <a:schemeClr val="accent6"/>
                </a:solidFill>
                <a:latin typeface="Calibri" panose="020F0502020204030204"/>
                <a:ea typeface="+mn-ea"/>
                <a:cs typeface="+mn-cs"/>
              </a:rPr>
              <a:t>Interprétation</a:t>
            </a:r>
            <a:endParaRPr lang="en-IN" sz="2700" b="1" kern="1200" dirty="0">
              <a:solidFill>
                <a:schemeClr val="accent6"/>
              </a:solidFill>
              <a:latin typeface="Calibri" panose="020F0502020204030204"/>
              <a:ea typeface="+mn-ea"/>
              <a:cs typeface="+mn-cs"/>
            </a:endParaRPr>
          </a:p>
        </p:txBody>
      </p:sp>
      <p:grpSp>
        <p:nvGrpSpPr>
          <p:cNvPr id="507" name="Group 113">
            <a:extLst>
              <a:ext uri="{FF2B5EF4-FFF2-40B4-BE49-F238E27FC236}">
                <a16:creationId xmlns:a16="http://schemas.microsoft.com/office/drawing/2014/main" id="{ABFDAE8F-1D9E-ECF8-5C69-1652161F1B8F}"/>
              </a:ext>
            </a:extLst>
          </p:cNvPr>
          <p:cNvGrpSpPr/>
          <p:nvPr/>
        </p:nvGrpSpPr>
        <p:grpSpPr>
          <a:xfrm>
            <a:off x="5251375" y="8728761"/>
            <a:ext cx="478140" cy="1006661"/>
            <a:chOff x="9563100" y="1789892"/>
            <a:chExt cx="1681954" cy="2482249"/>
          </a:xfrm>
        </p:grpSpPr>
        <p:sp>
          <p:nvSpPr>
            <p:cNvPr id="508" name="Rectangle: Rounded Corners 108">
              <a:extLst>
                <a:ext uri="{FF2B5EF4-FFF2-40B4-BE49-F238E27FC236}">
                  <a16:creationId xmlns:a16="http://schemas.microsoft.com/office/drawing/2014/main" id="{D3763F0F-FE12-6B87-8FC1-D26D6663B6EB}"/>
                </a:ext>
              </a:extLst>
            </p:cNvPr>
            <p:cNvSpPr/>
            <p:nvPr/>
          </p:nvSpPr>
          <p:spPr>
            <a:xfrm>
              <a:off x="9563100" y="1789892"/>
              <a:ext cx="1681954" cy="2482249"/>
            </a:xfrm>
            <a:prstGeom prst="roundRect">
              <a:avLst>
                <a:gd name="adj" fmla="val 11004"/>
              </a:avLst>
            </a:prstGeom>
            <a:solidFill>
              <a:srgbClr val="ED7D31">
                <a:lumMod val="75000"/>
              </a:srgbClr>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Rounded Corners 110">
              <a:extLst>
                <a:ext uri="{FF2B5EF4-FFF2-40B4-BE49-F238E27FC236}">
                  <a16:creationId xmlns:a16="http://schemas.microsoft.com/office/drawing/2014/main" id="{803009AA-799D-8197-E5EC-5811E4FE85AA}"/>
                </a:ext>
              </a:extLst>
            </p:cNvPr>
            <p:cNvSpPr/>
            <p:nvPr/>
          </p:nvSpPr>
          <p:spPr>
            <a:xfrm>
              <a:off x="9654613" y="1902159"/>
              <a:ext cx="1498927" cy="2142791"/>
            </a:xfrm>
            <a:prstGeom prst="roundRect">
              <a:avLst>
                <a:gd name="adj" fmla="val 11004"/>
              </a:avLst>
            </a:prstGeom>
            <a:solidFill>
              <a:sysClr val="window" lastClr="FFFFFF"/>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Rounded Corners 111">
              <a:extLst>
                <a:ext uri="{FF2B5EF4-FFF2-40B4-BE49-F238E27FC236}">
                  <a16:creationId xmlns:a16="http://schemas.microsoft.com/office/drawing/2014/main" id="{54849642-8578-43BB-AE96-9EC012F99F68}"/>
                </a:ext>
              </a:extLst>
            </p:cNvPr>
            <p:cNvSpPr/>
            <p:nvPr/>
          </p:nvSpPr>
          <p:spPr>
            <a:xfrm>
              <a:off x="10276681" y="4100188"/>
              <a:ext cx="248444" cy="114057"/>
            </a:xfrm>
            <a:prstGeom prst="roundRect">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Oval 112">
              <a:extLst>
                <a:ext uri="{FF2B5EF4-FFF2-40B4-BE49-F238E27FC236}">
                  <a16:creationId xmlns:a16="http://schemas.microsoft.com/office/drawing/2014/main" id="{15761CDC-55DE-C571-6044-EEC7B2A8FF43}"/>
                </a:ext>
              </a:extLst>
            </p:cNvPr>
            <p:cNvSpPr/>
            <p:nvPr/>
          </p:nvSpPr>
          <p:spPr>
            <a:xfrm>
              <a:off x="10360027" y="1806957"/>
              <a:ext cx="74611" cy="74611"/>
            </a:xfrm>
            <a:prstGeom prst="ellipse">
              <a:avLst/>
            </a:prstGeom>
            <a:solidFill>
              <a:srgbClr val="ED7D31">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30" name="Graphic 122" descr="Monitor">
            <a:extLst>
              <a:ext uri="{FF2B5EF4-FFF2-40B4-BE49-F238E27FC236}">
                <a16:creationId xmlns:a16="http://schemas.microsoft.com/office/drawing/2014/main" id="{67F30FF3-8208-EE0D-CA9E-658C2CF4853D}"/>
              </a:ext>
            </a:extLst>
          </p:cNvPr>
          <p:cNvSpPr/>
          <p:nvPr/>
        </p:nvSpPr>
        <p:spPr>
          <a:xfrm>
            <a:off x="5022049" y="7548006"/>
            <a:ext cx="911748" cy="905012"/>
          </a:xfrm>
          <a:custGeom>
            <a:avLst/>
            <a:gdLst>
              <a:gd name="connsiteX0" fmla="*/ 1292892 w 1397720"/>
              <a:gd name="connsiteY0" fmla="*/ 873576 h 1188062"/>
              <a:gd name="connsiteX1" fmla="*/ 104829 w 1397720"/>
              <a:gd name="connsiteY1" fmla="*/ 873576 h 1188062"/>
              <a:gd name="connsiteX2" fmla="*/ 104829 w 1397720"/>
              <a:gd name="connsiteY2" fmla="*/ 104829 h 1188062"/>
              <a:gd name="connsiteX3" fmla="*/ 1292892 w 1397720"/>
              <a:gd name="connsiteY3" fmla="*/ 104829 h 1188062"/>
              <a:gd name="connsiteX4" fmla="*/ 1292892 w 1397720"/>
              <a:gd name="connsiteY4" fmla="*/ 873576 h 1188062"/>
              <a:gd name="connsiteX5" fmla="*/ 1327835 w 1397720"/>
              <a:gd name="connsiteY5" fmla="*/ 0 h 1188062"/>
              <a:gd name="connsiteX6" fmla="*/ 69886 w 1397720"/>
              <a:gd name="connsiteY6" fmla="*/ 0 h 1188062"/>
              <a:gd name="connsiteX7" fmla="*/ 0 w 1397720"/>
              <a:gd name="connsiteY7" fmla="*/ 69886 h 1188062"/>
              <a:gd name="connsiteX8" fmla="*/ 0 w 1397720"/>
              <a:gd name="connsiteY8" fmla="*/ 908519 h 1188062"/>
              <a:gd name="connsiteX9" fmla="*/ 69886 w 1397720"/>
              <a:gd name="connsiteY9" fmla="*/ 978405 h 1188062"/>
              <a:gd name="connsiteX10" fmla="*/ 559088 w 1397720"/>
              <a:gd name="connsiteY10" fmla="*/ 978405 h 1188062"/>
              <a:gd name="connsiteX11" fmla="*/ 559088 w 1397720"/>
              <a:gd name="connsiteY11" fmla="*/ 1083234 h 1188062"/>
              <a:gd name="connsiteX12" fmla="*/ 384373 w 1397720"/>
              <a:gd name="connsiteY12" fmla="*/ 1083234 h 1188062"/>
              <a:gd name="connsiteX13" fmla="*/ 384373 w 1397720"/>
              <a:gd name="connsiteY13" fmla="*/ 1188063 h 1188062"/>
              <a:gd name="connsiteX14" fmla="*/ 1013348 w 1397720"/>
              <a:gd name="connsiteY14" fmla="*/ 1188063 h 1188062"/>
              <a:gd name="connsiteX15" fmla="*/ 1013348 w 1397720"/>
              <a:gd name="connsiteY15" fmla="*/ 1083234 h 1188062"/>
              <a:gd name="connsiteX16" fmla="*/ 838633 w 1397720"/>
              <a:gd name="connsiteY16" fmla="*/ 1083234 h 1188062"/>
              <a:gd name="connsiteX17" fmla="*/ 838633 w 1397720"/>
              <a:gd name="connsiteY17" fmla="*/ 978405 h 1188062"/>
              <a:gd name="connsiteX18" fmla="*/ 1327835 w 1397720"/>
              <a:gd name="connsiteY18" fmla="*/ 978405 h 1188062"/>
              <a:gd name="connsiteX19" fmla="*/ 1397721 w 1397720"/>
              <a:gd name="connsiteY19" fmla="*/ 908519 h 1188062"/>
              <a:gd name="connsiteX20" fmla="*/ 1397721 w 1397720"/>
              <a:gd name="connsiteY20" fmla="*/ 69886 h 1188062"/>
              <a:gd name="connsiteX21" fmla="*/ 1327835 w 1397720"/>
              <a:gd name="connsiteY21" fmla="*/ 0 h 118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97720" h="1188062">
                <a:moveTo>
                  <a:pt x="1292892" y="873576"/>
                </a:moveTo>
                <a:lnTo>
                  <a:pt x="104829" y="873576"/>
                </a:lnTo>
                <a:lnTo>
                  <a:pt x="104829" y="104829"/>
                </a:lnTo>
                <a:lnTo>
                  <a:pt x="1292892" y="104829"/>
                </a:lnTo>
                <a:lnTo>
                  <a:pt x="1292892" y="873576"/>
                </a:lnTo>
                <a:close/>
                <a:moveTo>
                  <a:pt x="1327835" y="0"/>
                </a:moveTo>
                <a:lnTo>
                  <a:pt x="69886" y="0"/>
                </a:lnTo>
                <a:cubicBezTo>
                  <a:pt x="31449" y="0"/>
                  <a:pt x="0" y="31449"/>
                  <a:pt x="0" y="69886"/>
                </a:cubicBezTo>
                <a:lnTo>
                  <a:pt x="0" y="908519"/>
                </a:lnTo>
                <a:cubicBezTo>
                  <a:pt x="0" y="946956"/>
                  <a:pt x="31449" y="978405"/>
                  <a:pt x="69886" y="978405"/>
                </a:cubicBezTo>
                <a:lnTo>
                  <a:pt x="559088" y="978405"/>
                </a:lnTo>
                <a:lnTo>
                  <a:pt x="559088" y="1083234"/>
                </a:lnTo>
                <a:lnTo>
                  <a:pt x="384373" y="1083234"/>
                </a:lnTo>
                <a:lnTo>
                  <a:pt x="384373" y="1188063"/>
                </a:lnTo>
                <a:lnTo>
                  <a:pt x="1013348" y="1188063"/>
                </a:lnTo>
                <a:lnTo>
                  <a:pt x="1013348" y="1083234"/>
                </a:lnTo>
                <a:lnTo>
                  <a:pt x="838633" y="1083234"/>
                </a:lnTo>
                <a:lnTo>
                  <a:pt x="838633" y="978405"/>
                </a:lnTo>
                <a:lnTo>
                  <a:pt x="1327835" y="978405"/>
                </a:lnTo>
                <a:cubicBezTo>
                  <a:pt x="1366272" y="978405"/>
                  <a:pt x="1397721" y="946956"/>
                  <a:pt x="1397721" y="908519"/>
                </a:cubicBezTo>
                <a:lnTo>
                  <a:pt x="1397721" y="69886"/>
                </a:lnTo>
                <a:cubicBezTo>
                  <a:pt x="1397721" y="31449"/>
                  <a:pt x="1366272" y="0"/>
                  <a:pt x="1327835" y="0"/>
                </a:cubicBezTo>
                <a:close/>
              </a:path>
            </a:pathLst>
          </a:custGeom>
          <a:solidFill>
            <a:srgbClr val="ED7D31">
              <a:lumMod val="75000"/>
            </a:srgbClr>
          </a:solidFill>
          <a:ln w="174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31" name="Group 139">
            <a:extLst>
              <a:ext uri="{FF2B5EF4-FFF2-40B4-BE49-F238E27FC236}">
                <a16:creationId xmlns:a16="http://schemas.microsoft.com/office/drawing/2014/main" id="{C503B28C-B2E0-AE32-27C7-EB3D8137B679}"/>
              </a:ext>
            </a:extLst>
          </p:cNvPr>
          <p:cNvGrpSpPr/>
          <p:nvPr/>
        </p:nvGrpSpPr>
        <p:grpSpPr>
          <a:xfrm>
            <a:off x="5163066" y="6547285"/>
            <a:ext cx="1045927" cy="630271"/>
            <a:chOff x="6938330" y="2061079"/>
            <a:chExt cx="690086" cy="368901"/>
          </a:xfrm>
          <a:solidFill>
            <a:srgbClr val="ED7D31">
              <a:lumMod val="75000"/>
            </a:srgbClr>
          </a:solidFill>
        </p:grpSpPr>
        <p:sp>
          <p:nvSpPr>
            <p:cNvPr id="1032" name="Freeform: Shape 132">
              <a:extLst>
                <a:ext uri="{FF2B5EF4-FFF2-40B4-BE49-F238E27FC236}">
                  <a16:creationId xmlns:a16="http://schemas.microsoft.com/office/drawing/2014/main" id="{1575BF8A-44F3-5093-C198-BCC57DCC36DD}"/>
                </a:ext>
              </a:extLst>
            </p:cNvPr>
            <p:cNvSpPr/>
            <p:nvPr/>
          </p:nvSpPr>
          <p:spPr>
            <a:xfrm>
              <a:off x="7407722" y="2061079"/>
              <a:ext cx="142875" cy="142875"/>
            </a:xfrm>
            <a:custGeom>
              <a:avLst/>
              <a:gdLst>
                <a:gd name="connsiteX0" fmla="*/ 148209 w 142875"/>
                <a:gd name="connsiteY0" fmla="*/ 74104 h 142875"/>
                <a:gd name="connsiteX1" fmla="*/ 74105 w 142875"/>
                <a:gd name="connsiteY1" fmla="*/ 148209 h 142875"/>
                <a:gd name="connsiteX2" fmla="*/ 0 w 142875"/>
                <a:gd name="connsiteY2" fmla="*/ 74104 h 142875"/>
                <a:gd name="connsiteX3" fmla="*/ 74105 w 142875"/>
                <a:gd name="connsiteY3" fmla="*/ 0 h 142875"/>
                <a:gd name="connsiteX4" fmla="*/ 148209 w 142875"/>
                <a:gd name="connsiteY4" fmla="*/ 7410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3" name="Freeform: Shape 133">
              <a:extLst>
                <a:ext uri="{FF2B5EF4-FFF2-40B4-BE49-F238E27FC236}">
                  <a16:creationId xmlns:a16="http://schemas.microsoft.com/office/drawing/2014/main" id="{857E40D4-10D9-D5B3-6F62-440A773B2B4F}"/>
                </a:ext>
              </a:extLst>
            </p:cNvPr>
            <p:cNvSpPr/>
            <p:nvPr/>
          </p:nvSpPr>
          <p:spPr>
            <a:xfrm>
              <a:off x="7012530" y="2061079"/>
              <a:ext cx="142875" cy="142875"/>
            </a:xfrm>
            <a:custGeom>
              <a:avLst/>
              <a:gdLst>
                <a:gd name="connsiteX0" fmla="*/ 148209 w 142875"/>
                <a:gd name="connsiteY0" fmla="*/ 74104 h 142875"/>
                <a:gd name="connsiteX1" fmla="*/ 74105 w 142875"/>
                <a:gd name="connsiteY1" fmla="*/ 148209 h 142875"/>
                <a:gd name="connsiteX2" fmla="*/ 0 w 142875"/>
                <a:gd name="connsiteY2" fmla="*/ 74104 h 142875"/>
                <a:gd name="connsiteX3" fmla="*/ 74105 w 142875"/>
                <a:gd name="connsiteY3" fmla="*/ 0 h 142875"/>
                <a:gd name="connsiteX4" fmla="*/ 148209 w 142875"/>
                <a:gd name="connsiteY4" fmla="*/ 7410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4" name="Freeform: Shape 134">
              <a:extLst>
                <a:ext uri="{FF2B5EF4-FFF2-40B4-BE49-F238E27FC236}">
                  <a16:creationId xmlns:a16="http://schemas.microsoft.com/office/drawing/2014/main" id="{C29B4644-5742-E8C0-CAB6-CF872EA758E0}"/>
                </a:ext>
              </a:extLst>
            </p:cNvPr>
            <p:cNvSpPr/>
            <p:nvPr/>
          </p:nvSpPr>
          <p:spPr>
            <a:xfrm>
              <a:off x="7361716" y="2229385"/>
              <a:ext cx="266700" cy="142875"/>
            </a:xfrm>
            <a:custGeom>
              <a:avLst/>
              <a:gdLst>
                <a:gd name="connsiteX0" fmla="*/ 253556 w 266700"/>
                <a:gd name="connsiteY0" fmla="*/ 44101 h 142875"/>
                <a:gd name="connsiteX1" fmla="*/ 181070 w 266700"/>
                <a:gd name="connsiteY1" fmla="*/ 9526 h 142875"/>
                <a:gd name="connsiteX2" fmla="*/ 120110 w 266700"/>
                <a:gd name="connsiteY2" fmla="*/ 1 h 142875"/>
                <a:gd name="connsiteX3" fmla="*/ 59246 w 266700"/>
                <a:gd name="connsiteY3" fmla="*/ 9526 h 142875"/>
                <a:gd name="connsiteX4" fmla="*/ 3429 w 266700"/>
                <a:gd name="connsiteY4" fmla="*/ 33529 h 142875"/>
                <a:gd name="connsiteX5" fmla="*/ 0 w 266700"/>
                <a:gd name="connsiteY5" fmla="*/ 37434 h 142875"/>
                <a:gd name="connsiteX6" fmla="*/ 76200 w 266700"/>
                <a:gd name="connsiteY6" fmla="*/ 75534 h 142875"/>
                <a:gd name="connsiteX7" fmla="*/ 104013 w 266700"/>
                <a:gd name="connsiteY7" fmla="*/ 131446 h 142875"/>
                <a:gd name="connsiteX8" fmla="*/ 104013 w 266700"/>
                <a:gd name="connsiteY8" fmla="*/ 148400 h 142875"/>
                <a:gd name="connsiteX9" fmla="*/ 268319 w 266700"/>
                <a:gd name="connsiteY9" fmla="*/ 148400 h 142875"/>
                <a:gd name="connsiteX10" fmla="*/ 268319 w 266700"/>
                <a:gd name="connsiteY10" fmla="*/ 73819 h 142875"/>
                <a:gd name="connsiteX11" fmla="*/ 253556 w 266700"/>
                <a:gd name="connsiteY11" fmla="*/ 441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700" h="142875">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5" name="Freeform: Shape 135">
              <a:extLst>
                <a:ext uri="{FF2B5EF4-FFF2-40B4-BE49-F238E27FC236}">
                  <a16:creationId xmlns:a16="http://schemas.microsoft.com/office/drawing/2014/main" id="{54980EFE-F3EE-A1CC-A839-70CDFE86EA15}"/>
                </a:ext>
              </a:extLst>
            </p:cNvPr>
            <p:cNvSpPr/>
            <p:nvPr/>
          </p:nvSpPr>
          <p:spPr>
            <a:xfrm>
              <a:off x="6938330" y="2229385"/>
              <a:ext cx="266700" cy="142875"/>
            </a:xfrm>
            <a:custGeom>
              <a:avLst/>
              <a:gdLst>
                <a:gd name="connsiteX0" fmla="*/ 164687 w 266700"/>
                <a:gd name="connsiteY0" fmla="*/ 131446 h 142875"/>
                <a:gd name="connsiteX1" fmla="*/ 191453 w 266700"/>
                <a:gd name="connsiteY1" fmla="*/ 76486 h 142875"/>
                <a:gd name="connsiteX2" fmla="*/ 192500 w 266700"/>
                <a:gd name="connsiteY2" fmla="*/ 75534 h 142875"/>
                <a:gd name="connsiteX3" fmla="*/ 193739 w 266700"/>
                <a:gd name="connsiteY3" fmla="*/ 74677 h 142875"/>
                <a:gd name="connsiteX4" fmla="*/ 268700 w 266700"/>
                <a:gd name="connsiteY4" fmla="*/ 37529 h 142875"/>
                <a:gd name="connsiteX5" fmla="*/ 263271 w 266700"/>
                <a:gd name="connsiteY5" fmla="*/ 31338 h 142875"/>
                <a:gd name="connsiteX6" fmla="*/ 209169 w 266700"/>
                <a:gd name="connsiteY6" fmla="*/ 9526 h 142875"/>
                <a:gd name="connsiteX7" fmla="*/ 148304 w 266700"/>
                <a:gd name="connsiteY7" fmla="*/ 1 h 142875"/>
                <a:gd name="connsiteX8" fmla="*/ 87344 w 266700"/>
                <a:gd name="connsiteY8" fmla="*/ 9526 h 142875"/>
                <a:gd name="connsiteX9" fmla="*/ 14859 w 266700"/>
                <a:gd name="connsiteY9" fmla="*/ 44101 h 142875"/>
                <a:gd name="connsiteX10" fmla="*/ 0 w 266700"/>
                <a:gd name="connsiteY10" fmla="*/ 73819 h 142875"/>
                <a:gd name="connsiteX11" fmla="*/ 0 w 266700"/>
                <a:gd name="connsiteY11" fmla="*/ 148400 h 142875"/>
                <a:gd name="connsiteX12" fmla="*/ 164687 w 266700"/>
                <a:gd name="connsiteY12" fmla="*/ 14840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142875">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6" name="Freeform: Shape 136">
              <a:extLst>
                <a:ext uri="{FF2B5EF4-FFF2-40B4-BE49-F238E27FC236}">
                  <a16:creationId xmlns:a16="http://schemas.microsoft.com/office/drawing/2014/main" id="{3E85476B-398D-F9C4-83DE-A917C7AB9694}"/>
                </a:ext>
              </a:extLst>
            </p:cNvPr>
            <p:cNvSpPr/>
            <p:nvPr/>
          </p:nvSpPr>
          <p:spPr>
            <a:xfrm>
              <a:off x="7135973" y="2287105"/>
              <a:ext cx="295275" cy="142875"/>
            </a:xfrm>
            <a:custGeom>
              <a:avLst/>
              <a:gdLst>
                <a:gd name="connsiteX0" fmla="*/ 0 w 295275"/>
                <a:gd name="connsiteY0" fmla="*/ 147830 h 142875"/>
                <a:gd name="connsiteX1" fmla="*/ 0 w 295275"/>
                <a:gd name="connsiteY1" fmla="*/ 73725 h 142875"/>
                <a:gd name="connsiteX2" fmla="*/ 14859 w 295275"/>
                <a:gd name="connsiteY2" fmla="*/ 44103 h 142875"/>
                <a:gd name="connsiteX3" fmla="*/ 87344 w 295275"/>
                <a:gd name="connsiteY3" fmla="*/ 9527 h 142875"/>
                <a:gd name="connsiteX4" fmla="*/ 148209 w 295275"/>
                <a:gd name="connsiteY4" fmla="*/ 2 h 142875"/>
                <a:gd name="connsiteX5" fmla="*/ 209169 w 295275"/>
                <a:gd name="connsiteY5" fmla="*/ 9527 h 142875"/>
                <a:gd name="connsiteX6" fmla="*/ 281654 w 295275"/>
                <a:gd name="connsiteY6" fmla="*/ 44103 h 142875"/>
                <a:gd name="connsiteX7" fmla="*/ 296513 w 295275"/>
                <a:gd name="connsiteY7" fmla="*/ 73725 h 142875"/>
                <a:gd name="connsiteX8" fmla="*/ 296513 w 295275"/>
                <a:gd name="connsiteY8" fmla="*/ 14783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142875">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7" name="Freeform: Shape 137">
              <a:extLst>
                <a:ext uri="{FF2B5EF4-FFF2-40B4-BE49-F238E27FC236}">
                  <a16:creationId xmlns:a16="http://schemas.microsoft.com/office/drawing/2014/main" id="{FEDF07F7-8913-9DC4-F01B-E39E7A7586F4}"/>
                </a:ext>
              </a:extLst>
            </p:cNvPr>
            <p:cNvSpPr/>
            <p:nvPr/>
          </p:nvSpPr>
          <p:spPr>
            <a:xfrm>
              <a:off x="7210078" y="2118705"/>
              <a:ext cx="142875" cy="142875"/>
            </a:xfrm>
            <a:custGeom>
              <a:avLst/>
              <a:gdLst>
                <a:gd name="connsiteX0" fmla="*/ 148209 w 142875"/>
                <a:gd name="connsiteY0" fmla="*/ 74105 h 142875"/>
                <a:gd name="connsiteX1" fmla="*/ 74105 w 142875"/>
                <a:gd name="connsiteY1" fmla="*/ 148209 h 142875"/>
                <a:gd name="connsiteX2" fmla="*/ 0 w 142875"/>
                <a:gd name="connsiteY2" fmla="*/ 74105 h 142875"/>
                <a:gd name="connsiteX3" fmla="*/ 74105 w 142875"/>
                <a:gd name="connsiteY3" fmla="*/ 0 h 142875"/>
                <a:gd name="connsiteX4" fmla="*/ 148209 w 142875"/>
                <a:gd name="connsiteY4" fmla="*/ 7410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9" name="TextBox 188">
            <a:extLst>
              <a:ext uri="{FF2B5EF4-FFF2-40B4-BE49-F238E27FC236}">
                <a16:creationId xmlns:a16="http://schemas.microsoft.com/office/drawing/2014/main" id="{15767841-1238-A2E0-EB91-1992294A60E9}"/>
              </a:ext>
            </a:extLst>
          </p:cNvPr>
          <p:cNvSpPr txBox="1"/>
          <p:nvPr/>
        </p:nvSpPr>
        <p:spPr>
          <a:xfrm>
            <a:off x="3549798" y="7643471"/>
            <a:ext cx="1116839" cy="707886"/>
          </a:xfrm>
          <a:prstGeom prst="rect">
            <a:avLst/>
          </a:prstGeom>
          <a:noFill/>
        </p:spPr>
        <p:txBody>
          <a:bodyPr wrap="square" rtlCol="0">
            <a:spAutoFit/>
          </a:bodyPr>
          <a:lstStyle/>
          <a:p>
            <a:pPr algn="ctr">
              <a:buClrTx/>
              <a:buFontTx/>
              <a:buNone/>
            </a:pPr>
            <a:r>
              <a:rPr lang="en-US" sz="2000" b="1" kern="1200" dirty="0">
                <a:solidFill>
                  <a:prstClr val="black"/>
                </a:solidFill>
                <a:latin typeface="Arial" panose="020B0604020202020204" pitchFamily="34" charset="0"/>
                <a:ea typeface="Cambria" panose="02040503050406030204" pitchFamily="18" charset="0"/>
                <a:cs typeface="Arial" panose="020B0604020202020204" pitchFamily="34" charset="0"/>
              </a:rPr>
              <a:t>END</a:t>
            </a:r>
          </a:p>
          <a:p>
            <a:pPr algn="ctr">
              <a:buClrTx/>
              <a:buFontTx/>
              <a:buNone/>
            </a:pPr>
            <a:r>
              <a:rPr lang="en-US" sz="2000" b="1" kern="1200" dirty="0">
                <a:solidFill>
                  <a:prstClr val="black"/>
                </a:solidFill>
                <a:latin typeface="Arial" panose="020B0604020202020204" pitchFamily="34" charset="0"/>
                <a:ea typeface="Cambria" panose="02040503050406030204" pitchFamily="18" charset="0"/>
                <a:cs typeface="Arial" panose="020B0604020202020204" pitchFamily="34" charset="0"/>
              </a:rPr>
              <a:t>USERS</a:t>
            </a:r>
          </a:p>
        </p:txBody>
      </p:sp>
      <p:sp>
        <p:nvSpPr>
          <p:cNvPr id="1040" name="Right Brace 190">
            <a:extLst>
              <a:ext uri="{FF2B5EF4-FFF2-40B4-BE49-F238E27FC236}">
                <a16:creationId xmlns:a16="http://schemas.microsoft.com/office/drawing/2014/main" id="{2AFBC421-707D-167B-0838-E6C00FF6F913}"/>
              </a:ext>
            </a:extLst>
          </p:cNvPr>
          <p:cNvSpPr/>
          <p:nvPr/>
        </p:nvSpPr>
        <p:spPr>
          <a:xfrm rot="10800000">
            <a:off x="4518604" y="6775849"/>
            <a:ext cx="518859" cy="2593335"/>
          </a:xfrm>
          <a:prstGeom prst="rightBrace">
            <a:avLst>
              <a:gd name="adj1" fmla="val 127095"/>
              <a:gd name="adj2" fmla="val 50000"/>
            </a:avLst>
          </a:prstGeom>
          <a:no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6" name="Google Shape;490;g208d49cec94_0_1113">
            <a:extLst>
              <a:ext uri="{FF2B5EF4-FFF2-40B4-BE49-F238E27FC236}">
                <a16:creationId xmlns:a16="http://schemas.microsoft.com/office/drawing/2014/main" id="{6BF409CA-E382-70E2-C817-5A074D9DAF35}"/>
              </a:ext>
            </a:extLst>
          </p:cNvPr>
          <p:cNvSpPr/>
          <p:nvPr/>
        </p:nvSpPr>
        <p:spPr>
          <a:xfrm>
            <a:off x="11055869" y="739294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dirty="0">
                <a:latin typeface="Calibri"/>
                <a:ea typeface="Calibri"/>
                <a:cs typeface="Calibri"/>
                <a:sym typeface="Calibri"/>
              </a:rPr>
              <a:t>Couche Service</a:t>
            </a:r>
            <a:endParaRPr sz="2000" b="1" dirty="0">
              <a:latin typeface="Calibri"/>
              <a:ea typeface="Calibri"/>
              <a:cs typeface="Calibri"/>
              <a:sym typeface="Calibri"/>
            </a:endParaRPr>
          </a:p>
        </p:txBody>
      </p:sp>
      <p:sp>
        <p:nvSpPr>
          <p:cNvPr id="1088" name="ZoneTexte 1087">
            <a:extLst>
              <a:ext uri="{FF2B5EF4-FFF2-40B4-BE49-F238E27FC236}">
                <a16:creationId xmlns:a16="http://schemas.microsoft.com/office/drawing/2014/main" id="{B7266589-C859-8DF9-BB6B-07E2AFB0F34B}"/>
              </a:ext>
            </a:extLst>
          </p:cNvPr>
          <p:cNvSpPr txBox="1"/>
          <p:nvPr/>
        </p:nvSpPr>
        <p:spPr>
          <a:xfrm>
            <a:off x="-210284" y="3672843"/>
            <a:ext cx="1524614" cy="523220"/>
          </a:xfrm>
          <a:prstGeom prst="rect">
            <a:avLst/>
          </a:prstGeom>
          <a:noFill/>
        </p:spPr>
        <p:txBody>
          <a:bodyPr wrap="square">
            <a:spAutoFit/>
          </a:bodyPr>
          <a:lstStyle/>
          <a:p>
            <a:pPr marL="0" marR="0" lvl="0" indent="0" algn="ctr" rtl="0">
              <a:lnSpc>
                <a:spcPct val="100000"/>
              </a:lnSpc>
              <a:spcBef>
                <a:spcPts val="0"/>
              </a:spcBef>
              <a:spcAft>
                <a:spcPts val="0"/>
              </a:spcAft>
              <a:buNone/>
            </a:pPr>
            <a:r>
              <a:rPr lang="en-GB" sz="1400" dirty="0" err="1">
                <a:latin typeface="Calibri"/>
                <a:ea typeface="Calibri"/>
                <a:cs typeface="Calibri"/>
                <a:sym typeface="Calibri"/>
              </a:rPr>
              <a:t>Plusieurs</a:t>
            </a:r>
            <a:r>
              <a:rPr lang="en-GB" sz="1400" dirty="0">
                <a:latin typeface="Calibri"/>
                <a:ea typeface="Calibri"/>
                <a:cs typeface="Calibri"/>
                <a:sym typeface="Calibri"/>
              </a:rPr>
              <a:t> </a:t>
            </a:r>
            <a:r>
              <a:rPr lang="en-GB" sz="1400" dirty="0" err="1">
                <a:latin typeface="Calibri"/>
                <a:ea typeface="Calibri"/>
                <a:cs typeface="Calibri"/>
                <a:sym typeface="Calibri"/>
              </a:rPr>
              <a:t>producteurs</a:t>
            </a:r>
            <a:r>
              <a:rPr lang="en-GB" sz="1400" dirty="0">
                <a:latin typeface="Calibri"/>
                <a:ea typeface="Calibri"/>
                <a:cs typeface="Calibri"/>
                <a:sym typeface="Calibri"/>
              </a:rPr>
              <a:t> </a:t>
            </a:r>
          </a:p>
        </p:txBody>
      </p:sp>
      <p:grpSp>
        <p:nvGrpSpPr>
          <p:cNvPr id="1092" name="Group 21">
            <a:extLst>
              <a:ext uri="{FF2B5EF4-FFF2-40B4-BE49-F238E27FC236}">
                <a16:creationId xmlns:a16="http://schemas.microsoft.com/office/drawing/2014/main" id="{05875937-3302-DA6F-052E-DD9053B6C719}"/>
              </a:ext>
            </a:extLst>
          </p:cNvPr>
          <p:cNvGrpSpPr/>
          <p:nvPr/>
        </p:nvGrpSpPr>
        <p:grpSpPr>
          <a:xfrm>
            <a:off x="15935982" y="2383757"/>
            <a:ext cx="906598" cy="769711"/>
            <a:chOff x="3886200" y="4981573"/>
            <a:chExt cx="1924050" cy="1633539"/>
          </a:xfrm>
          <a:solidFill>
            <a:srgbClr val="92D050"/>
          </a:solidFill>
        </p:grpSpPr>
        <p:sp>
          <p:nvSpPr>
            <p:cNvPr id="1093" name="Flowchart: Magnetic Disk 22">
              <a:extLst>
                <a:ext uri="{FF2B5EF4-FFF2-40B4-BE49-F238E27FC236}">
                  <a16:creationId xmlns:a16="http://schemas.microsoft.com/office/drawing/2014/main" id="{856911BC-2ACE-F097-39D4-89EEF2F5E60C}"/>
                </a:ext>
              </a:extLst>
            </p:cNvPr>
            <p:cNvSpPr/>
            <p:nvPr/>
          </p:nvSpPr>
          <p:spPr>
            <a:xfrm>
              <a:off x="3886200" y="6081712"/>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Flowchart: Magnetic Disk 23">
              <a:extLst>
                <a:ext uri="{FF2B5EF4-FFF2-40B4-BE49-F238E27FC236}">
                  <a16:creationId xmlns:a16="http://schemas.microsoft.com/office/drawing/2014/main" id="{475215B6-0114-E136-5252-DBF50739D060}"/>
                </a:ext>
              </a:extLst>
            </p:cNvPr>
            <p:cNvSpPr/>
            <p:nvPr/>
          </p:nvSpPr>
          <p:spPr>
            <a:xfrm>
              <a:off x="3886200" y="5714999"/>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Flowchart: Magnetic Disk 24">
              <a:extLst>
                <a:ext uri="{FF2B5EF4-FFF2-40B4-BE49-F238E27FC236}">
                  <a16:creationId xmlns:a16="http://schemas.microsoft.com/office/drawing/2014/main" id="{A653EB7D-25B1-D11C-7931-E2B5B2767913}"/>
                </a:ext>
              </a:extLst>
            </p:cNvPr>
            <p:cNvSpPr/>
            <p:nvPr/>
          </p:nvSpPr>
          <p:spPr>
            <a:xfrm>
              <a:off x="3886200" y="5348286"/>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Flowchart: Magnetic Disk 25">
              <a:extLst>
                <a:ext uri="{FF2B5EF4-FFF2-40B4-BE49-F238E27FC236}">
                  <a16:creationId xmlns:a16="http://schemas.microsoft.com/office/drawing/2014/main" id="{A99C588A-3F23-B636-F83F-367A21A22131}"/>
                </a:ext>
              </a:extLst>
            </p:cNvPr>
            <p:cNvSpPr/>
            <p:nvPr/>
          </p:nvSpPr>
          <p:spPr>
            <a:xfrm>
              <a:off x="3886200" y="4981573"/>
              <a:ext cx="1924050" cy="533400"/>
            </a:xfrm>
            <a:prstGeom prst="flowChartMagneticDisk">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5976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Résultats</a:t>
            </a:r>
            <a:r>
              <a:rPr lang="en-US" sz="4800" u="none" dirty="0">
                <a:solidFill>
                  <a:schemeClr val="accent3">
                    <a:lumMod val="50000"/>
                  </a:schemeClr>
                </a:solidFill>
                <a:latin typeface="Fira Sans Medium Bold"/>
              </a:rPr>
              <a:t> </a:t>
            </a:r>
            <a:r>
              <a:rPr lang="en-US" sz="4800" u="none" dirty="0" err="1">
                <a:solidFill>
                  <a:schemeClr val="accent3">
                    <a:lumMod val="50000"/>
                  </a:schemeClr>
                </a:solidFill>
                <a:latin typeface="Fira Sans Medium Bold"/>
              </a:rPr>
              <a:t>d’analyses</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dirty="0"/>
                <a:t> </a:t>
              </a:r>
              <a:r>
                <a:rPr lang="fr-FR" altLang="fr-FR" sz="3200" b="1" dirty="0">
                  <a:solidFill>
                    <a:schemeClr val="bg1"/>
                  </a:solidFill>
                </a:rPr>
                <a:t>Evolution au cours de 2021</a:t>
              </a: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b="1" dirty="0">
                  <a:solidFill>
                    <a:schemeClr val="bg1"/>
                  </a:solidFill>
                </a:rPr>
                <a:t>  Le 12 décembre: Impact des campagnes de vaccination</a:t>
              </a: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8845" y="203781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9635" y="2037927"/>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4540" y="2107370"/>
            <a:ext cx="1405648" cy="140564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719">
            <a:extLst>
              <a:ext uri="{FF2B5EF4-FFF2-40B4-BE49-F238E27FC236}">
                <a16:creationId xmlns:a16="http://schemas.microsoft.com/office/drawing/2014/main" id="{4DFF0AFE-AE92-0A1A-8220-A6D33A593D8B}"/>
              </a:ext>
            </a:extLst>
          </p:cNvPr>
          <p:cNvGrpSpPr/>
          <p:nvPr/>
        </p:nvGrpSpPr>
        <p:grpSpPr>
          <a:xfrm>
            <a:off x="2776896" y="6613584"/>
            <a:ext cx="9238992" cy="1836964"/>
            <a:chOff x="-833446" y="5937"/>
            <a:chExt cx="5026728" cy="1152962"/>
          </a:xfrm>
          <a:solidFill>
            <a:schemeClr val="accent2"/>
          </a:solidFill>
        </p:grpSpPr>
        <p:sp>
          <p:nvSpPr>
            <p:cNvPr id="21" name="Shape 712">
              <a:extLst>
                <a:ext uri="{FF2B5EF4-FFF2-40B4-BE49-F238E27FC236}">
                  <a16:creationId xmlns:a16="http://schemas.microsoft.com/office/drawing/2014/main" id="{F95CE4FD-E1A1-CD0B-3282-F55A41463C91}"/>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3200" b="1" dirty="0">
                  <a:solidFill>
                    <a:schemeClr val="bg1"/>
                  </a:solidFill>
                </a:rPr>
                <a:t>Le 10 avril: Impact des restrictions sanitaires.</a:t>
              </a:r>
            </a:p>
          </p:txBody>
        </p:sp>
        <p:grpSp>
          <p:nvGrpSpPr>
            <p:cNvPr id="22" name="Group 716">
              <a:extLst>
                <a:ext uri="{FF2B5EF4-FFF2-40B4-BE49-F238E27FC236}">
                  <a16:creationId xmlns:a16="http://schemas.microsoft.com/office/drawing/2014/main" id="{C65365B8-1E36-475C-47A6-6187AEF74F0F}"/>
                </a:ext>
              </a:extLst>
            </p:cNvPr>
            <p:cNvGrpSpPr/>
            <p:nvPr/>
          </p:nvGrpSpPr>
          <p:grpSpPr>
            <a:xfrm>
              <a:off x="-833446" y="5937"/>
              <a:ext cx="816369" cy="1152962"/>
              <a:chOff x="-5025406" y="5938"/>
              <a:chExt cx="816365" cy="1152959"/>
            </a:xfrm>
            <a:grpFill/>
          </p:grpSpPr>
          <p:sp>
            <p:nvSpPr>
              <p:cNvPr id="23" name="Shape 713">
                <a:extLst>
                  <a:ext uri="{FF2B5EF4-FFF2-40B4-BE49-F238E27FC236}">
                    <a16:creationId xmlns:a16="http://schemas.microsoft.com/office/drawing/2014/main" id="{20C26DC8-4A8F-9C6C-69C7-0FEA2BD4A5EC}"/>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sz="3200" dirty="0"/>
              </a:p>
            </p:txBody>
          </p:sp>
          <p:sp>
            <p:nvSpPr>
              <p:cNvPr id="24" name="Shape 714">
                <a:extLst>
                  <a:ext uri="{FF2B5EF4-FFF2-40B4-BE49-F238E27FC236}">
                    <a16:creationId xmlns:a16="http://schemas.microsoft.com/office/drawing/2014/main" id="{7BF8369E-7DA9-6F52-66FA-5CA24FA65538}"/>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3</a:t>
                </a:r>
              </a:p>
            </p:txBody>
          </p:sp>
          <p:sp>
            <p:nvSpPr>
              <p:cNvPr id="25" name="Shape 715">
                <a:extLst>
                  <a:ext uri="{FF2B5EF4-FFF2-40B4-BE49-F238E27FC236}">
                    <a16:creationId xmlns:a16="http://schemas.microsoft.com/office/drawing/2014/main" id="{5C54A3D4-B8C2-B8A5-CAC3-42901CC0B21F}"/>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sz="3200" dirty="0"/>
              </a:p>
            </p:txBody>
          </p:sp>
        </p:grpSp>
      </p:grpSp>
    </p:spTree>
    <p:extLst>
      <p:ext uri="{BB962C8B-B14F-4D97-AF65-F5344CB8AC3E}">
        <p14:creationId xmlns:p14="http://schemas.microsoft.com/office/powerpoint/2010/main" val="19365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icrosoft's Power BI app updates on Windows 10, iOS, and Android with a ...">
            <a:extLst>
              <a:ext uri="{FF2B5EF4-FFF2-40B4-BE49-F238E27FC236}">
                <a16:creationId xmlns:a16="http://schemas.microsoft.com/office/drawing/2014/main" id="{6B5BB92E-7076-8547-5F3A-334A09AB2D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83414" y="2449640"/>
            <a:ext cx="1840671" cy="137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Conclusions</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2" name="Diamond 26">
            <a:extLst>
              <a:ext uri="{FF2B5EF4-FFF2-40B4-BE49-F238E27FC236}">
                <a16:creationId xmlns:a16="http://schemas.microsoft.com/office/drawing/2014/main" id="{DF0D25EE-270B-F17E-C30D-473A47B13D00}"/>
              </a:ext>
            </a:extLst>
          </p:cNvPr>
          <p:cNvSpPr/>
          <p:nvPr/>
        </p:nvSpPr>
        <p:spPr>
          <a:xfrm>
            <a:off x="7994149" y="1655392"/>
            <a:ext cx="2157396" cy="2201894"/>
          </a:xfrm>
          <a:prstGeom prst="diamond">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 name="Arrow: Right 22">
            <a:extLst>
              <a:ext uri="{FF2B5EF4-FFF2-40B4-BE49-F238E27FC236}">
                <a16:creationId xmlns:a16="http://schemas.microsoft.com/office/drawing/2014/main" id="{D0DB4701-C0E0-1E87-8F4D-7B8FF68FFEC4}"/>
              </a:ext>
            </a:extLst>
          </p:cNvPr>
          <p:cNvSpPr/>
          <p:nvPr/>
        </p:nvSpPr>
        <p:spPr>
          <a:xfrm>
            <a:off x="7590709" y="4013228"/>
            <a:ext cx="3043233" cy="8861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TextBox 49">
            <a:extLst>
              <a:ext uri="{FF2B5EF4-FFF2-40B4-BE49-F238E27FC236}">
                <a16:creationId xmlns:a16="http://schemas.microsoft.com/office/drawing/2014/main" id="{E519BEE0-908B-C560-4FA7-F04787AC8B55}"/>
              </a:ext>
            </a:extLst>
          </p:cNvPr>
          <p:cNvSpPr txBox="1"/>
          <p:nvPr/>
        </p:nvSpPr>
        <p:spPr>
          <a:xfrm>
            <a:off x="7479748" y="4202387"/>
            <a:ext cx="3268461" cy="523220"/>
          </a:xfrm>
          <a:prstGeom prst="rect">
            <a:avLst/>
          </a:prstGeom>
          <a:noFill/>
        </p:spPr>
        <p:txBody>
          <a:bodyPr wrap="square" rtlCol="0">
            <a:spAutoFit/>
          </a:bodyPr>
          <a:lstStyle/>
          <a:p>
            <a:pPr algn="ctr" defTabSz="1371600">
              <a:buClrTx/>
            </a:pPr>
            <a:r>
              <a:rPr lang="en-IN" sz="2800" b="1" kern="1200" dirty="0">
                <a:solidFill>
                  <a:prstClr val="white"/>
                </a:solidFill>
                <a:latin typeface="Calibri" panose="020F0502020204030204"/>
                <a:ea typeface="+mn-ea"/>
                <a:cs typeface="+mn-cs"/>
              </a:rPr>
              <a:t>Recommendations</a:t>
            </a:r>
          </a:p>
        </p:txBody>
      </p:sp>
      <p:pic>
        <p:nvPicPr>
          <p:cNvPr id="6" name="Picture 4">
            <a:extLst>
              <a:ext uri="{FF2B5EF4-FFF2-40B4-BE49-F238E27FC236}">
                <a16:creationId xmlns:a16="http://schemas.microsoft.com/office/drawing/2014/main" id="{1D8592EF-9813-7367-EF41-5854AC46E1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9878" y="2171843"/>
            <a:ext cx="1268243" cy="126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8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300AF55-9828-47B5-A1B9-BD169D719D66}"/>
              </a:ext>
            </a:extLst>
          </p:cNvPr>
          <p:cNvGrpSpPr/>
          <p:nvPr/>
        </p:nvGrpSpPr>
        <p:grpSpPr>
          <a:xfrm>
            <a:off x="2866115" y="2340530"/>
            <a:ext cx="12555773" cy="6660596"/>
            <a:chOff x="3" y="445897"/>
            <a:chExt cx="12087345" cy="6412103"/>
          </a:xfrm>
        </p:grpSpPr>
        <p:grpSp>
          <p:nvGrpSpPr>
            <p:cNvPr id="35" name="Group 34">
              <a:extLst>
                <a:ext uri="{FF2B5EF4-FFF2-40B4-BE49-F238E27FC236}">
                  <a16:creationId xmlns:a16="http://schemas.microsoft.com/office/drawing/2014/main" id="{58351DE2-54D5-456B-AB5B-A64D46780C66}"/>
                </a:ext>
              </a:extLst>
            </p:cNvPr>
            <p:cNvGrpSpPr/>
            <p:nvPr/>
          </p:nvGrpSpPr>
          <p:grpSpPr>
            <a:xfrm>
              <a:off x="3" y="445897"/>
              <a:ext cx="12087345" cy="6412103"/>
              <a:chOff x="3" y="534054"/>
              <a:chExt cx="8689310" cy="4609510"/>
            </a:xfrm>
          </p:grpSpPr>
          <p:grpSp>
            <p:nvGrpSpPr>
              <p:cNvPr id="4" name="Google Shape;450;p24">
                <a:extLst>
                  <a:ext uri="{FF2B5EF4-FFF2-40B4-BE49-F238E27FC236}">
                    <a16:creationId xmlns:a16="http://schemas.microsoft.com/office/drawing/2014/main" id="{EDDE9CA0-B7A6-4C89-94DF-299D7A2E6CEC}"/>
                  </a:ext>
                </a:extLst>
              </p:cNvPr>
              <p:cNvGrpSpPr/>
              <p:nvPr/>
            </p:nvGrpSpPr>
            <p:grpSpPr>
              <a:xfrm>
                <a:off x="3" y="1191900"/>
                <a:ext cx="4147761" cy="3951664"/>
                <a:chOff x="3" y="1191900"/>
                <a:chExt cx="4147761" cy="3951664"/>
              </a:xfrm>
            </p:grpSpPr>
            <p:sp>
              <p:nvSpPr>
                <p:cNvPr id="5" name="Google Shape;451;p24">
                  <a:extLst>
                    <a:ext uri="{FF2B5EF4-FFF2-40B4-BE49-F238E27FC236}">
                      <a16:creationId xmlns:a16="http://schemas.microsoft.com/office/drawing/2014/main" id="{87EBBF2F-0808-4BEE-BC60-A414BB07F42C}"/>
                    </a:ext>
                  </a:extLst>
                </p:cNvPr>
                <p:cNvSpPr/>
                <p:nvPr/>
              </p:nvSpPr>
              <p:spPr>
                <a:xfrm>
                  <a:off x="1938876" y="1554725"/>
                  <a:ext cx="1514799" cy="2041743"/>
                </a:xfrm>
                <a:custGeom>
                  <a:avLst/>
                  <a:gdLst/>
                  <a:ahLst/>
                  <a:cxnLst/>
                  <a:rect l="l" t="t" r="r" b="b"/>
                  <a:pathLst>
                    <a:path w="49114" h="66199" extrusionOk="0">
                      <a:moveTo>
                        <a:pt x="40434" y="0"/>
                      </a:moveTo>
                      <a:lnTo>
                        <a:pt x="34945" y="10013"/>
                      </a:lnTo>
                      <a:lnTo>
                        <a:pt x="34088" y="15990"/>
                      </a:lnTo>
                      <a:lnTo>
                        <a:pt x="23229" y="24967"/>
                      </a:lnTo>
                      <a:lnTo>
                        <a:pt x="0" y="29647"/>
                      </a:lnTo>
                      <a:lnTo>
                        <a:pt x="7132" y="58317"/>
                      </a:lnTo>
                      <a:lnTo>
                        <a:pt x="49113" y="66199"/>
                      </a:lnTo>
                      <a:lnTo>
                        <a:pt x="40434" y="0"/>
                      </a:lnTo>
                      <a:close/>
                    </a:path>
                  </a:pathLst>
                </a:custGeom>
                <a:solidFill>
                  <a:srgbClr val="EFEFEF"/>
                </a:solidFill>
                <a:ln>
                  <a:noFill/>
                </a:ln>
              </p:spPr>
              <p:txBody>
                <a:bodyPr spcFirstLastPara="1" wrap="square" lIns="102854" tIns="102854" rIns="102854" bIns="102854" anchor="ctr" anchorCtr="0">
                  <a:noAutofit/>
                </a:bodyPr>
                <a:lstStyle/>
                <a:p>
                  <a:endParaRPr sz="2025"/>
                </a:p>
              </p:txBody>
            </p:sp>
            <p:sp>
              <p:nvSpPr>
                <p:cNvPr id="6" name="Google Shape;452;p24">
                  <a:extLst>
                    <a:ext uri="{FF2B5EF4-FFF2-40B4-BE49-F238E27FC236}">
                      <a16:creationId xmlns:a16="http://schemas.microsoft.com/office/drawing/2014/main" id="{7F47DF65-0E67-41D6-9551-F04423AFFEAC}"/>
                    </a:ext>
                  </a:extLst>
                </p:cNvPr>
                <p:cNvSpPr/>
                <p:nvPr/>
              </p:nvSpPr>
              <p:spPr>
                <a:xfrm>
                  <a:off x="1230501" y="2456576"/>
                  <a:ext cx="893476" cy="474111"/>
                </a:xfrm>
                <a:custGeom>
                  <a:avLst/>
                  <a:gdLst/>
                  <a:ahLst/>
                  <a:cxnLst/>
                  <a:rect l="l" t="t" r="r" b="b"/>
                  <a:pathLst>
                    <a:path w="28969" h="15372" extrusionOk="0">
                      <a:moveTo>
                        <a:pt x="3489" y="1"/>
                      </a:moveTo>
                      <a:lnTo>
                        <a:pt x="1" y="15372"/>
                      </a:lnTo>
                      <a:lnTo>
                        <a:pt x="1" y="15372"/>
                      </a:lnTo>
                      <a:lnTo>
                        <a:pt x="28969" y="11097"/>
                      </a:lnTo>
                      <a:lnTo>
                        <a:pt x="28969" y="4704"/>
                      </a:lnTo>
                      <a:lnTo>
                        <a:pt x="3489" y="1"/>
                      </a:lnTo>
                      <a:close/>
                    </a:path>
                  </a:pathLst>
                </a:custGeom>
                <a:solidFill>
                  <a:srgbClr val="999999"/>
                </a:solidFill>
                <a:ln>
                  <a:noFill/>
                </a:ln>
              </p:spPr>
              <p:txBody>
                <a:bodyPr spcFirstLastPara="1" wrap="square" lIns="102854" tIns="102854" rIns="102854" bIns="102854" anchor="ctr" anchorCtr="0">
                  <a:noAutofit/>
                </a:bodyPr>
                <a:lstStyle/>
                <a:p>
                  <a:endParaRPr sz="2025"/>
                </a:p>
              </p:txBody>
            </p:sp>
            <p:sp>
              <p:nvSpPr>
                <p:cNvPr id="7" name="Google Shape;453;p24">
                  <a:extLst>
                    <a:ext uri="{FF2B5EF4-FFF2-40B4-BE49-F238E27FC236}">
                      <a16:creationId xmlns:a16="http://schemas.microsoft.com/office/drawing/2014/main" id="{4FB90075-EBC9-492F-9F77-51ED58FD4625}"/>
                    </a:ext>
                  </a:extLst>
                </p:cNvPr>
                <p:cNvSpPr/>
                <p:nvPr/>
              </p:nvSpPr>
              <p:spPr>
                <a:xfrm>
                  <a:off x="1478377" y="2674351"/>
                  <a:ext cx="1431092" cy="699940"/>
                </a:xfrm>
                <a:custGeom>
                  <a:avLst/>
                  <a:gdLst/>
                  <a:ahLst/>
                  <a:cxnLst/>
                  <a:rect l="l" t="t" r="r" b="b"/>
                  <a:pathLst>
                    <a:path w="46400" h="22694" extrusionOk="0">
                      <a:moveTo>
                        <a:pt x="41851" y="0"/>
                      </a:moveTo>
                      <a:lnTo>
                        <a:pt x="7037" y="6620"/>
                      </a:lnTo>
                      <a:lnTo>
                        <a:pt x="1" y="16883"/>
                      </a:lnTo>
                      <a:lnTo>
                        <a:pt x="46399" y="22693"/>
                      </a:lnTo>
                      <a:lnTo>
                        <a:pt x="41851" y="0"/>
                      </a:lnTo>
                      <a:close/>
                    </a:path>
                  </a:pathLst>
                </a:custGeom>
                <a:solidFill>
                  <a:srgbClr val="999999"/>
                </a:solidFill>
                <a:ln>
                  <a:noFill/>
                </a:ln>
              </p:spPr>
              <p:txBody>
                <a:bodyPr spcFirstLastPara="1" wrap="square" lIns="102854" tIns="102854" rIns="102854" bIns="102854" anchor="ctr" anchorCtr="0">
                  <a:noAutofit/>
                </a:bodyPr>
                <a:lstStyle/>
                <a:p>
                  <a:endParaRPr sz="2025"/>
                </a:p>
              </p:txBody>
            </p:sp>
            <p:sp>
              <p:nvSpPr>
                <p:cNvPr id="8" name="Google Shape;454;p24">
                  <a:extLst>
                    <a:ext uri="{FF2B5EF4-FFF2-40B4-BE49-F238E27FC236}">
                      <a16:creationId xmlns:a16="http://schemas.microsoft.com/office/drawing/2014/main" id="{051E2883-00E6-40F2-B140-713E27D69979}"/>
                    </a:ext>
                  </a:extLst>
                </p:cNvPr>
                <p:cNvSpPr/>
                <p:nvPr/>
              </p:nvSpPr>
              <p:spPr>
                <a:xfrm>
                  <a:off x="2564596" y="3861892"/>
                  <a:ext cx="1405369" cy="1281629"/>
                </a:xfrm>
                <a:custGeom>
                  <a:avLst/>
                  <a:gdLst/>
                  <a:ahLst/>
                  <a:cxnLst/>
                  <a:rect l="l" t="t" r="r" b="b"/>
                  <a:pathLst>
                    <a:path w="45566" h="41554" extrusionOk="0">
                      <a:moveTo>
                        <a:pt x="38612" y="1"/>
                      </a:moveTo>
                      <a:lnTo>
                        <a:pt x="0" y="23968"/>
                      </a:lnTo>
                      <a:lnTo>
                        <a:pt x="0" y="41554"/>
                      </a:lnTo>
                      <a:lnTo>
                        <a:pt x="45565" y="41554"/>
                      </a:lnTo>
                      <a:lnTo>
                        <a:pt x="38612" y="1"/>
                      </a:lnTo>
                      <a:close/>
                    </a:path>
                  </a:pathLst>
                </a:custGeom>
                <a:solidFill>
                  <a:srgbClr val="999999"/>
                </a:solidFill>
                <a:ln>
                  <a:noFill/>
                </a:ln>
              </p:spPr>
              <p:txBody>
                <a:bodyPr spcFirstLastPara="1" wrap="square" lIns="102854" tIns="102854" rIns="102854" bIns="102854" anchor="ctr" anchorCtr="0">
                  <a:noAutofit/>
                </a:bodyPr>
                <a:lstStyle/>
                <a:p>
                  <a:endParaRPr sz="2025"/>
                </a:p>
              </p:txBody>
            </p:sp>
            <p:sp>
              <p:nvSpPr>
                <p:cNvPr id="9" name="Google Shape;455;p24">
                  <a:extLst>
                    <a:ext uri="{FF2B5EF4-FFF2-40B4-BE49-F238E27FC236}">
                      <a16:creationId xmlns:a16="http://schemas.microsoft.com/office/drawing/2014/main" id="{DD8CA25C-3590-4AE0-8075-CA4802C5DD5F}"/>
                    </a:ext>
                  </a:extLst>
                </p:cNvPr>
                <p:cNvSpPr/>
                <p:nvPr/>
              </p:nvSpPr>
              <p:spPr>
                <a:xfrm>
                  <a:off x="523636" y="3088559"/>
                  <a:ext cx="2171034" cy="1476616"/>
                </a:xfrm>
                <a:custGeom>
                  <a:avLst/>
                  <a:gdLst/>
                  <a:ahLst/>
                  <a:cxnLst/>
                  <a:rect l="l" t="t" r="r" b="b"/>
                  <a:pathLst>
                    <a:path w="70391" h="47876" extrusionOk="0">
                      <a:moveTo>
                        <a:pt x="11133" y="0"/>
                      </a:moveTo>
                      <a:lnTo>
                        <a:pt x="0" y="47875"/>
                      </a:lnTo>
                      <a:lnTo>
                        <a:pt x="0" y="47875"/>
                      </a:lnTo>
                      <a:lnTo>
                        <a:pt x="70390" y="30552"/>
                      </a:lnTo>
                      <a:lnTo>
                        <a:pt x="59413" y="11049"/>
                      </a:lnTo>
                      <a:lnTo>
                        <a:pt x="11133" y="0"/>
                      </a:lnTo>
                      <a:close/>
                    </a:path>
                  </a:pathLst>
                </a:custGeom>
                <a:solidFill>
                  <a:srgbClr val="999999"/>
                </a:solidFill>
                <a:ln>
                  <a:noFill/>
                </a:ln>
              </p:spPr>
              <p:txBody>
                <a:bodyPr spcFirstLastPara="1" wrap="square" lIns="102854" tIns="102854" rIns="102854" bIns="102854" anchor="ctr" anchorCtr="0">
                  <a:noAutofit/>
                </a:bodyPr>
                <a:lstStyle/>
                <a:p>
                  <a:endParaRPr sz="2025"/>
                </a:p>
              </p:txBody>
            </p:sp>
            <p:sp>
              <p:nvSpPr>
                <p:cNvPr id="10" name="Google Shape;456;p24">
                  <a:extLst>
                    <a:ext uri="{FF2B5EF4-FFF2-40B4-BE49-F238E27FC236}">
                      <a16:creationId xmlns:a16="http://schemas.microsoft.com/office/drawing/2014/main" id="{8CA4C689-D495-4720-8D66-821BE1DB0EDA}"/>
                    </a:ext>
                  </a:extLst>
                </p:cNvPr>
                <p:cNvSpPr/>
                <p:nvPr/>
              </p:nvSpPr>
              <p:spPr>
                <a:xfrm>
                  <a:off x="3" y="1191900"/>
                  <a:ext cx="4147761" cy="3951664"/>
                </a:xfrm>
                <a:custGeom>
                  <a:avLst/>
                  <a:gdLst/>
                  <a:ahLst/>
                  <a:cxnLst/>
                  <a:rect l="l" t="t" r="r" b="b"/>
                  <a:pathLst>
                    <a:path w="134482" h="128124" extrusionOk="0">
                      <a:moveTo>
                        <a:pt x="100155" y="1"/>
                      </a:moveTo>
                      <a:lnTo>
                        <a:pt x="90333" y="15003"/>
                      </a:lnTo>
                      <a:lnTo>
                        <a:pt x="90333" y="15003"/>
                      </a:lnTo>
                      <a:lnTo>
                        <a:pt x="97691" y="13371"/>
                      </a:lnTo>
                      <a:lnTo>
                        <a:pt x="97691" y="13371"/>
                      </a:lnTo>
                      <a:cubicBezTo>
                        <a:pt x="96786" y="29302"/>
                        <a:pt x="92833" y="35065"/>
                        <a:pt x="52542" y="37851"/>
                      </a:cubicBezTo>
                      <a:cubicBezTo>
                        <a:pt x="42077" y="38577"/>
                        <a:pt x="41970" y="41387"/>
                        <a:pt x="45160" y="43125"/>
                      </a:cubicBezTo>
                      <a:cubicBezTo>
                        <a:pt x="49709" y="45602"/>
                        <a:pt x="61329" y="47018"/>
                        <a:pt x="62865" y="47304"/>
                      </a:cubicBezTo>
                      <a:cubicBezTo>
                        <a:pt x="65199" y="47733"/>
                        <a:pt x="71259" y="48614"/>
                        <a:pt x="54971" y="50590"/>
                      </a:cubicBezTo>
                      <a:cubicBezTo>
                        <a:pt x="42291" y="52436"/>
                        <a:pt x="35183" y="54460"/>
                        <a:pt x="31349" y="56389"/>
                      </a:cubicBezTo>
                      <a:cubicBezTo>
                        <a:pt x="27277" y="58425"/>
                        <a:pt x="26908" y="64294"/>
                        <a:pt x="31004" y="66521"/>
                      </a:cubicBezTo>
                      <a:cubicBezTo>
                        <a:pt x="44779" y="74022"/>
                        <a:pt x="77736" y="72176"/>
                        <a:pt x="75140" y="81535"/>
                      </a:cubicBezTo>
                      <a:cubicBezTo>
                        <a:pt x="72140" y="92334"/>
                        <a:pt x="0" y="102704"/>
                        <a:pt x="0" y="102704"/>
                      </a:cubicBezTo>
                      <a:lnTo>
                        <a:pt x="0" y="128124"/>
                      </a:lnTo>
                      <a:lnTo>
                        <a:pt x="87904" y="128124"/>
                      </a:lnTo>
                      <a:cubicBezTo>
                        <a:pt x="87904" y="128124"/>
                        <a:pt x="134481" y="95822"/>
                        <a:pt x="118384" y="79225"/>
                      </a:cubicBezTo>
                      <a:cubicBezTo>
                        <a:pt x="102287" y="62639"/>
                        <a:pt x="62567" y="63770"/>
                        <a:pt x="54543" y="61604"/>
                      </a:cubicBezTo>
                      <a:cubicBezTo>
                        <a:pt x="46923" y="59544"/>
                        <a:pt x="72390" y="57020"/>
                        <a:pt x="83999" y="52317"/>
                      </a:cubicBezTo>
                      <a:cubicBezTo>
                        <a:pt x="103644" y="44363"/>
                        <a:pt x="67151" y="42363"/>
                        <a:pt x="67151" y="42363"/>
                      </a:cubicBezTo>
                      <a:cubicBezTo>
                        <a:pt x="66889" y="42280"/>
                        <a:pt x="66949" y="41887"/>
                        <a:pt x="67223" y="41887"/>
                      </a:cubicBezTo>
                      <a:cubicBezTo>
                        <a:pt x="67369" y="41888"/>
                        <a:pt x="67514" y="41888"/>
                        <a:pt x="67658" y="41888"/>
                      </a:cubicBezTo>
                      <a:cubicBezTo>
                        <a:pt x="106442" y="41888"/>
                        <a:pt x="103275" y="13372"/>
                        <a:pt x="103275" y="13371"/>
                      </a:cubicBezTo>
                      <a:lnTo>
                        <a:pt x="103275" y="13371"/>
                      </a:lnTo>
                      <a:lnTo>
                        <a:pt x="110311" y="15003"/>
                      </a:lnTo>
                      <a:lnTo>
                        <a:pt x="110311" y="15003"/>
                      </a:lnTo>
                      <a:lnTo>
                        <a:pt x="100155" y="1"/>
                      </a:lnTo>
                      <a:close/>
                    </a:path>
                  </a:pathLst>
                </a:custGeom>
                <a:solidFill>
                  <a:srgbClr val="D9D9D9"/>
                </a:solidFill>
                <a:ln>
                  <a:noFill/>
                </a:ln>
              </p:spPr>
              <p:txBody>
                <a:bodyPr spcFirstLastPara="1" wrap="square" lIns="102854" tIns="102854" rIns="102854" bIns="102854" anchor="ctr" anchorCtr="0">
                  <a:noAutofit/>
                </a:bodyPr>
                <a:lstStyle/>
                <a:p>
                  <a:endParaRPr sz="2025"/>
                </a:p>
              </p:txBody>
            </p:sp>
          </p:grpSp>
          <p:grpSp>
            <p:nvGrpSpPr>
              <p:cNvPr id="11" name="Google Shape;458;p24">
                <a:extLst>
                  <a:ext uri="{FF2B5EF4-FFF2-40B4-BE49-F238E27FC236}">
                    <a16:creationId xmlns:a16="http://schemas.microsoft.com/office/drawing/2014/main" id="{C3323BC1-2651-4C8B-B5C4-84BC389061DB}"/>
                  </a:ext>
                </a:extLst>
              </p:cNvPr>
              <p:cNvGrpSpPr/>
              <p:nvPr/>
            </p:nvGrpSpPr>
            <p:grpSpPr>
              <a:xfrm>
                <a:off x="2096047" y="2206124"/>
                <a:ext cx="6593266" cy="679306"/>
                <a:chOff x="2096047" y="2206124"/>
                <a:chExt cx="6593266" cy="679306"/>
              </a:xfrm>
            </p:grpSpPr>
            <p:cxnSp>
              <p:nvCxnSpPr>
                <p:cNvPr id="12" name="Google Shape;459;p24">
                  <a:extLst>
                    <a:ext uri="{FF2B5EF4-FFF2-40B4-BE49-F238E27FC236}">
                      <a16:creationId xmlns:a16="http://schemas.microsoft.com/office/drawing/2014/main" id="{42F848FB-5596-4450-ABD6-49875A5EB84A}"/>
                    </a:ext>
                  </a:extLst>
                </p:cNvPr>
                <p:cNvCxnSpPr/>
                <p:nvPr/>
              </p:nvCxnSpPr>
              <p:spPr>
                <a:xfrm rot="10800000">
                  <a:off x="2171013" y="2599650"/>
                  <a:ext cx="2251200" cy="0"/>
                </a:xfrm>
                <a:prstGeom prst="straightConnector1">
                  <a:avLst/>
                </a:prstGeom>
                <a:noFill/>
                <a:ln w="19050" cap="flat" cmpd="sng">
                  <a:solidFill>
                    <a:schemeClr val="accent3"/>
                  </a:solidFill>
                  <a:prstDash val="solid"/>
                  <a:round/>
                  <a:headEnd type="none" w="med" len="med"/>
                  <a:tailEnd type="oval" w="med" len="med"/>
                </a:ln>
              </p:spPr>
            </p:cxnSp>
            <p:sp>
              <p:nvSpPr>
                <p:cNvPr id="13" name="Google Shape;460;p24">
                  <a:extLst>
                    <a:ext uri="{FF2B5EF4-FFF2-40B4-BE49-F238E27FC236}">
                      <a16:creationId xmlns:a16="http://schemas.microsoft.com/office/drawing/2014/main" id="{015DF180-4A47-4A12-87DA-D4CB2B530A4D}"/>
                    </a:ext>
                  </a:extLst>
                </p:cNvPr>
                <p:cNvSpPr/>
                <p:nvPr/>
              </p:nvSpPr>
              <p:spPr>
                <a:xfrm>
                  <a:off x="4351878" y="237590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3"/>
                </a:solidFill>
                <a:ln>
                  <a:noFill/>
                </a:ln>
              </p:spPr>
              <p:txBody>
                <a:bodyPr spcFirstLastPara="1" wrap="square" lIns="102854" tIns="102854" rIns="102854" bIns="102854" anchor="ctr" anchorCtr="0">
                  <a:noAutofit/>
                </a:bodyPr>
                <a:lstStyle/>
                <a:p>
                  <a:pPr algn="ctr">
                    <a:buClr>
                      <a:srgbClr val="000000"/>
                    </a:buClr>
                    <a:buSzPts val="1100"/>
                  </a:pPr>
                  <a:r>
                    <a:rPr lang="en" sz="1800" b="1">
                      <a:solidFill>
                        <a:srgbClr val="FFFFFF"/>
                      </a:solidFill>
                      <a:latin typeface="Georgia Pro Cond" panose="02040506050405020303" pitchFamily="18" charset="0"/>
                      <a:ea typeface="Fira Sans Extra Condensed Medium"/>
                      <a:cs typeface="Fira Sans Extra Condensed Medium"/>
                      <a:sym typeface="Fira Sans Extra Condensed Medium"/>
                    </a:rPr>
                    <a:t>02</a:t>
                  </a:r>
                  <a:endParaRPr sz="1800" b="1">
                    <a:solidFill>
                      <a:srgbClr val="FFFFFF"/>
                    </a:solidFill>
                    <a:latin typeface="Georgia Pro Cond" panose="02040506050405020303" pitchFamily="18" charset="0"/>
                  </a:endParaRPr>
                </a:p>
              </p:txBody>
            </p:sp>
            <p:sp>
              <p:nvSpPr>
                <p:cNvPr id="14" name="Google Shape;461;p24">
                  <a:extLst>
                    <a:ext uri="{FF2B5EF4-FFF2-40B4-BE49-F238E27FC236}">
                      <a16:creationId xmlns:a16="http://schemas.microsoft.com/office/drawing/2014/main" id="{9E373710-3EBD-4325-89B3-D27557DE771B}"/>
                    </a:ext>
                  </a:extLst>
                </p:cNvPr>
                <p:cNvSpPr txBox="1"/>
                <p:nvPr/>
              </p:nvSpPr>
              <p:spPr>
                <a:xfrm>
                  <a:off x="6125813" y="2313917"/>
                  <a:ext cx="2563500" cy="571500"/>
                </a:xfrm>
                <a:prstGeom prst="rect">
                  <a:avLst/>
                </a:prstGeom>
                <a:noFill/>
                <a:ln>
                  <a:noFill/>
                </a:ln>
              </p:spPr>
              <p:txBody>
                <a:bodyPr spcFirstLastPara="1" wrap="square" lIns="102854" tIns="102854" rIns="102854" bIns="102854" anchor="ctr" anchorCtr="0">
                  <a:noAutofit/>
                </a:bodyPr>
                <a:lstStyle/>
                <a:p>
                  <a:r>
                    <a:rPr lang="en-GB" sz="1350" dirty="0">
                      <a:latin typeface="Georgia Pro Light" panose="02040302050405020303" pitchFamily="18" charset="0"/>
                    </a:rPr>
                    <a:t>Lorem Ipsum is simply dummy text of the printing and typesetting industry.</a:t>
                  </a:r>
                  <a:endParaRPr lang="en-US" sz="1350" dirty="0">
                    <a:latin typeface="Georgia Pro Light" panose="02040302050405020303" pitchFamily="18" charset="0"/>
                  </a:endParaRPr>
                </a:p>
              </p:txBody>
            </p:sp>
            <p:sp>
              <p:nvSpPr>
                <p:cNvPr id="15" name="Google Shape;462;p24">
                  <a:extLst>
                    <a:ext uri="{FF2B5EF4-FFF2-40B4-BE49-F238E27FC236}">
                      <a16:creationId xmlns:a16="http://schemas.microsoft.com/office/drawing/2014/main" id="{54496F69-5F7A-428C-AB7F-8091C73EA92A}"/>
                    </a:ext>
                  </a:extLst>
                </p:cNvPr>
                <p:cNvSpPr txBox="1"/>
                <p:nvPr/>
              </p:nvSpPr>
              <p:spPr>
                <a:xfrm>
                  <a:off x="5040136" y="2313930"/>
                  <a:ext cx="1080900" cy="571500"/>
                </a:xfrm>
                <a:prstGeom prst="rect">
                  <a:avLst/>
                </a:prstGeom>
                <a:noFill/>
                <a:ln>
                  <a:noFill/>
                </a:ln>
              </p:spPr>
              <p:txBody>
                <a:bodyPr spcFirstLastPara="1" wrap="square" lIns="102854" tIns="102854" rIns="102854" bIns="102854" anchor="ctr" anchorCtr="0">
                  <a:noAutofit/>
                </a:bodyPr>
                <a:lstStyle/>
                <a:p>
                  <a:pPr>
                    <a:buClr>
                      <a:srgbClr val="000000"/>
                    </a:buClr>
                    <a:buSzPts val="1100"/>
                  </a:pPr>
                  <a:r>
                    <a:rPr lang="en-US" sz="2025" b="1" dirty="0">
                      <a:latin typeface="Georgia" panose="02040502050405020303" pitchFamily="18" charset="0"/>
                    </a:rPr>
                    <a:t>Caption</a:t>
                  </a:r>
                  <a:endParaRPr sz="1350" dirty="0">
                    <a:solidFill>
                      <a:schemeClr val="accent3"/>
                    </a:solidFill>
                    <a:latin typeface="Roboto"/>
                    <a:ea typeface="Roboto"/>
                    <a:cs typeface="Roboto"/>
                    <a:sym typeface="Roboto"/>
                  </a:endParaRPr>
                </a:p>
              </p:txBody>
            </p:sp>
            <p:sp>
              <p:nvSpPr>
                <p:cNvPr id="16" name="Google Shape;463;p24">
                  <a:extLst>
                    <a:ext uri="{FF2B5EF4-FFF2-40B4-BE49-F238E27FC236}">
                      <a16:creationId xmlns:a16="http://schemas.microsoft.com/office/drawing/2014/main" id="{C179328F-AABF-4E3A-A7E4-3188284E1453}"/>
                    </a:ext>
                  </a:extLst>
                </p:cNvPr>
                <p:cNvSpPr/>
                <p:nvPr/>
              </p:nvSpPr>
              <p:spPr>
                <a:xfrm rot="8100000">
                  <a:off x="2096047" y="2206124"/>
                  <a:ext cx="229103" cy="229103"/>
                </a:xfrm>
                <a:prstGeom prst="teardrop">
                  <a:avLst>
                    <a:gd name="adj" fmla="val 100000"/>
                  </a:avLst>
                </a:prstGeom>
                <a:solidFill>
                  <a:schemeClr val="accent3"/>
                </a:solidFill>
                <a:ln>
                  <a:noFill/>
                </a:ln>
              </p:spPr>
              <p:txBody>
                <a:bodyPr spcFirstLastPara="1" wrap="square" lIns="102854" tIns="102854" rIns="102854" bIns="102854" anchor="ctr" anchorCtr="0">
                  <a:noAutofit/>
                </a:bodyPr>
                <a:lstStyle/>
                <a:p>
                  <a:endParaRPr sz="2025"/>
                </a:p>
              </p:txBody>
            </p:sp>
          </p:grpSp>
          <p:grpSp>
            <p:nvGrpSpPr>
              <p:cNvPr id="17" name="Google Shape;464;p24">
                <a:extLst>
                  <a:ext uri="{FF2B5EF4-FFF2-40B4-BE49-F238E27FC236}">
                    <a16:creationId xmlns:a16="http://schemas.microsoft.com/office/drawing/2014/main" id="{E384B5F1-2342-4D4E-A2CE-35491648E410}"/>
                  </a:ext>
                </a:extLst>
              </p:cNvPr>
              <p:cNvGrpSpPr/>
              <p:nvPr/>
            </p:nvGrpSpPr>
            <p:grpSpPr>
              <a:xfrm>
                <a:off x="2591347" y="3054299"/>
                <a:ext cx="6097966" cy="680423"/>
                <a:chOff x="2591347" y="3054299"/>
                <a:chExt cx="6097966" cy="680423"/>
              </a:xfrm>
            </p:grpSpPr>
            <p:cxnSp>
              <p:nvCxnSpPr>
                <p:cNvPr id="18" name="Google Shape;465;p24">
                  <a:extLst>
                    <a:ext uri="{FF2B5EF4-FFF2-40B4-BE49-F238E27FC236}">
                      <a16:creationId xmlns:a16="http://schemas.microsoft.com/office/drawing/2014/main" id="{27E22D35-2F5B-463B-A1CA-C3C1A4BEA66E}"/>
                    </a:ext>
                  </a:extLst>
                </p:cNvPr>
                <p:cNvCxnSpPr/>
                <p:nvPr/>
              </p:nvCxnSpPr>
              <p:spPr>
                <a:xfrm rot="10800000">
                  <a:off x="2665713" y="3448912"/>
                  <a:ext cx="1756500" cy="0"/>
                </a:xfrm>
                <a:prstGeom prst="straightConnector1">
                  <a:avLst/>
                </a:prstGeom>
                <a:noFill/>
                <a:ln w="19050" cap="flat" cmpd="sng">
                  <a:solidFill>
                    <a:schemeClr val="accent2"/>
                  </a:solidFill>
                  <a:prstDash val="solid"/>
                  <a:round/>
                  <a:headEnd type="none" w="med" len="med"/>
                  <a:tailEnd type="oval" w="med" len="med"/>
                </a:ln>
              </p:spPr>
            </p:cxnSp>
            <p:sp>
              <p:nvSpPr>
                <p:cNvPr id="19" name="Google Shape;466;p24">
                  <a:extLst>
                    <a:ext uri="{FF2B5EF4-FFF2-40B4-BE49-F238E27FC236}">
                      <a16:creationId xmlns:a16="http://schemas.microsoft.com/office/drawing/2014/main" id="{EAD102C8-F523-4F12-AEDF-C35CCD8CCD51}"/>
                    </a:ext>
                  </a:extLst>
                </p:cNvPr>
                <p:cNvSpPr/>
                <p:nvPr/>
              </p:nvSpPr>
              <p:spPr>
                <a:xfrm>
                  <a:off x="4351878" y="322515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2"/>
                </a:solidFill>
                <a:ln>
                  <a:noFill/>
                </a:ln>
              </p:spPr>
              <p:txBody>
                <a:bodyPr spcFirstLastPara="1" wrap="square" lIns="102854" tIns="102854" rIns="102854" bIns="102854" anchor="ctr" anchorCtr="0">
                  <a:noAutofit/>
                </a:bodyPr>
                <a:lstStyle/>
                <a:p>
                  <a:pPr algn="ctr">
                    <a:buClr>
                      <a:srgbClr val="000000"/>
                    </a:buClr>
                    <a:buSzPts val="1100"/>
                  </a:pPr>
                  <a:r>
                    <a:rPr lang="en" sz="1800" b="1">
                      <a:solidFill>
                        <a:srgbClr val="FFFFFF"/>
                      </a:solidFill>
                      <a:latin typeface="Georgia Pro Cond" panose="02040506050405020303" pitchFamily="18" charset="0"/>
                      <a:ea typeface="Fira Sans Extra Condensed Medium"/>
                      <a:cs typeface="Fira Sans Extra Condensed Medium"/>
                      <a:sym typeface="Fira Sans Extra Condensed Medium"/>
                    </a:rPr>
                    <a:t>03</a:t>
                  </a:r>
                  <a:endParaRPr sz="1800" b="1">
                    <a:solidFill>
                      <a:srgbClr val="FFFFFF"/>
                    </a:solidFill>
                    <a:latin typeface="Georgia Pro Cond" panose="02040506050405020303" pitchFamily="18" charset="0"/>
                  </a:endParaRPr>
                </a:p>
              </p:txBody>
            </p:sp>
            <p:sp>
              <p:nvSpPr>
                <p:cNvPr id="20" name="Google Shape;467;p24">
                  <a:extLst>
                    <a:ext uri="{FF2B5EF4-FFF2-40B4-BE49-F238E27FC236}">
                      <a16:creationId xmlns:a16="http://schemas.microsoft.com/office/drawing/2014/main" id="{31FAFA3E-AE9D-4222-BA89-D263C1A88F7F}"/>
                    </a:ext>
                  </a:extLst>
                </p:cNvPr>
                <p:cNvSpPr txBox="1"/>
                <p:nvPr/>
              </p:nvSpPr>
              <p:spPr>
                <a:xfrm>
                  <a:off x="6125813" y="3163208"/>
                  <a:ext cx="2563500" cy="571500"/>
                </a:xfrm>
                <a:prstGeom prst="rect">
                  <a:avLst/>
                </a:prstGeom>
                <a:noFill/>
                <a:ln>
                  <a:noFill/>
                </a:ln>
              </p:spPr>
              <p:txBody>
                <a:bodyPr spcFirstLastPara="1" wrap="square" lIns="102854" tIns="102854" rIns="102854" bIns="102854" anchor="ctr" anchorCtr="0">
                  <a:noAutofit/>
                </a:bodyPr>
                <a:lstStyle/>
                <a:p>
                  <a:r>
                    <a:rPr lang="en-GB" sz="1350" dirty="0">
                      <a:latin typeface="Georgia Pro Light" panose="02040302050405020303" pitchFamily="18" charset="0"/>
                    </a:rPr>
                    <a:t>Lorem Ipsum is simply dummy text of the printing and typesetting industry.</a:t>
                  </a:r>
                  <a:endParaRPr lang="en-US" sz="1350" dirty="0">
                    <a:latin typeface="Georgia Pro Light" panose="02040302050405020303" pitchFamily="18" charset="0"/>
                  </a:endParaRPr>
                </a:p>
              </p:txBody>
            </p:sp>
            <p:sp>
              <p:nvSpPr>
                <p:cNvPr id="21" name="Google Shape;468;p24">
                  <a:extLst>
                    <a:ext uri="{FF2B5EF4-FFF2-40B4-BE49-F238E27FC236}">
                      <a16:creationId xmlns:a16="http://schemas.microsoft.com/office/drawing/2014/main" id="{D6AFFC53-C9C1-4C86-A3AE-D198C185C3AE}"/>
                    </a:ext>
                  </a:extLst>
                </p:cNvPr>
                <p:cNvSpPr txBox="1"/>
                <p:nvPr/>
              </p:nvSpPr>
              <p:spPr>
                <a:xfrm>
                  <a:off x="5040136" y="3163222"/>
                  <a:ext cx="1080900" cy="571500"/>
                </a:xfrm>
                <a:prstGeom prst="rect">
                  <a:avLst/>
                </a:prstGeom>
                <a:noFill/>
                <a:ln>
                  <a:noFill/>
                </a:ln>
              </p:spPr>
              <p:txBody>
                <a:bodyPr spcFirstLastPara="1" wrap="square" lIns="102854" tIns="102854" rIns="102854" bIns="102854" anchor="ctr" anchorCtr="0">
                  <a:noAutofit/>
                </a:bodyPr>
                <a:lstStyle/>
                <a:p>
                  <a:pPr>
                    <a:buClr>
                      <a:srgbClr val="000000"/>
                    </a:buClr>
                    <a:buSzPts val="1100"/>
                  </a:pPr>
                  <a:r>
                    <a:rPr lang="en-US" sz="2025" b="1" dirty="0">
                      <a:latin typeface="Georgia" panose="02040502050405020303" pitchFamily="18" charset="0"/>
                    </a:rPr>
                    <a:t>Caption</a:t>
                  </a:r>
                  <a:endParaRPr sz="1350" dirty="0">
                    <a:solidFill>
                      <a:schemeClr val="accent2"/>
                    </a:solidFill>
                    <a:latin typeface="Roboto"/>
                    <a:ea typeface="Roboto"/>
                    <a:cs typeface="Roboto"/>
                    <a:sym typeface="Roboto"/>
                  </a:endParaRPr>
                </a:p>
              </p:txBody>
            </p:sp>
            <p:sp>
              <p:nvSpPr>
                <p:cNvPr id="22" name="Google Shape;469;p24">
                  <a:extLst>
                    <a:ext uri="{FF2B5EF4-FFF2-40B4-BE49-F238E27FC236}">
                      <a16:creationId xmlns:a16="http://schemas.microsoft.com/office/drawing/2014/main" id="{A66ED09E-DF33-4A66-94AE-646BCF4976A0}"/>
                    </a:ext>
                  </a:extLst>
                </p:cNvPr>
                <p:cNvSpPr/>
                <p:nvPr/>
              </p:nvSpPr>
              <p:spPr>
                <a:xfrm rot="8100000">
                  <a:off x="2591347" y="3054299"/>
                  <a:ext cx="229103" cy="229103"/>
                </a:xfrm>
                <a:prstGeom prst="teardrop">
                  <a:avLst>
                    <a:gd name="adj" fmla="val 100000"/>
                  </a:avLst>
                </a:prstGeom>
                <a:solidFill>
                  <a:schemeClr val="accent2"/>
                </a:solidFill>
                <a:ln>
                  <a:noFill/>
                </a:ln>
              </p:spPr>
              <p:txBody>
                <a:bodyPr spcFirstLastPara="1" wrap="square" lIns="102854" tIns="102854" rIns="102854" bIns="102854" anchor="ctr" anchorCtr="0">
                  <a:noAutofit/>
                </a:bodyPr>
                <a:lstStyle/>
                <a:p>
                  <a:endParaRPr sz="2025"/>
                </a:p>
              </p:txBody>
            </p:sp>
          </p:grpSp>
          <p:grpSp>
            <p:nvGrpSpPr>
              <p:cNvPr id="23" name="Google Shape;470;p24">
                <a:extLst>
                  <a:ext uri="{FF2B5EF4-FFF2-40B4-BE49-F238E27FC236}">
                    <a16:creationId xmlns:a16="http://schemas.microsoft.com/office/drawing/2014/main" id="{2561F605-2D49-4A62-9B85-DCC2810195EF}"/>
                  </a:ext>
                </a:extLst>
              </p:cNvPr>
              <p:cNvGrpSpPr/>
              <p:nvPr/>
            </p:nvGrpSpPr>
            <p:grpSpPr>
              <a:xfrm>
                <a:off x="2260548" y="3855750"/>
                <a:ext cx="6428764" cy="728263"/>
                <a:chOff x="2260548" y="3855750"/>
                <a:chExt cx="6428764" cy="728263"/>
              </a:xfrm>
            </p:grpSpPr>
            <p:cxnSp>
              <p:nvCxnSpPr>
                <p:cNvPr id="24" name="Google Shape;471;p24">
                  <a:extLst>
                    <a:ext uri="{FF2B5EF4-FFF2-40B4-BE49-F238E27FC236}">
                      <a16:creationId xmlns:a16="http://schemas.microsoft.com/office/drawing/2014/main" id="{990F45F7-8900-4BFD-AB9F-902D8BBB8058}"/>
                    </a:ext>
                  </a:extLst>
                </p:cNvPr>
                <p:cNvCxnSpPr/>
                <p:nvPr/>
              </p:nvCxnSpPr>
              <p:spPr>
                <a:xfrm rot="10800000">
                  <a:off x="2383713" y="4298188"/>
                  <a:ext cx="2038500" cy="0"/>
                </a:xfrm>
                <a:prstGeom prst="straightConnector1">
                  <a:avLst/>
                </a:prstGeom>
                <a:noFill/>
                <a:ln w="19050" cap="flat" cmpd="sng">
                  <a:solidFill>
                    <a:schemeClr val="accent1"/>
                  </a:solidFill>
                  <a:prstDash val="solid"/>
                  <a:round/>
                  <a:headEnd type="none" w="med" len="med"/>
                  <a:tailEnd type="oval" w="med" len="med"/>
                </a:ln>
              </p:spPr>
            </p:cxnSp>
            <p:sp>
              <p:nvSpPr>
                <p:cNvPr id="25" name="Google Shape;472;p24">
                  <a:extLst>
                    <a:ext uri="{FF2B5EF4-FFF2-40B4-BE49-F238E27FC236}">
                      <a16:creationId xmlns:a16="http://schemas.microsoft.com/office/drawing/2014/main" id="{7814ACD1-B24D-4382-A0BC-F33FDBE71322}"/>
                    </a:ext>
                  </a:extLst>
                </p:cNvPr>
                <p:cNvSpPr/>
                <p:nvPr/>
              </p:nvSpPr>
              <p:spPr>
                <a:xfrm>
                  <a:off x="4351878" y="4074438"/>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1"/>
                </a:solidFill>
                <a:ln>
                  <a:noFill/>
                </a:ln>
              </p:spPr>
              <p:txBody>
                <a:bodyPr spcFirstLastPara="1" wrap="square" lIns="102854" tIns="102854" rIns="102854" bIns="102854" anchor="ctr" anchorCtr="0">
                  <a:noAutofit/>
                </a:bodyPr>
                <a:lstStyle/>
                <a:p>
                  <a:pPr algn="ctr">
                    <a:buClr>
                      <a:srgbClr val="000000"/>
                    </a:buClr>
                    <a:buSzPts val="1100"/>
                  </a:pPr>
                  <a:r>
                    <a:rPr lang="en" sz="1800" b="1">
                      <a:solidFill>
                        <a:srgbClr val="FFFFFF"/>
                      </a:solidFill>
                      <a:latin typeface="Georgia Pro Cond" panose="02040506050405020303" pitchFamily="18" charset="0"/>
                      <a:ea typeface="Fira Sans Extra Condensed Medium"/>
                      <a:cs typeface="Fira Sans Extra Condensed Medium"/>
                      <a:sym typeface="Fira Sans Extra Condensed Medium"/>
                    </a:rPr>
                    <a:t>04</a:t>
                  </a:r>
                  <a:endParaRPr sz="1800" b="1">
                    <a:solidFill>
                      <a:srgbClr val="FFFFFF"/>
                    </a:solidFill>
                    <a:latin typeface="Georgia Pro Cond" panose="02040506050405020303" pitchFamily="18" charset="0"/>
                  </a:endParaRPr>
                </a:p>
              </p:txBody>
            </p:sp>
            <p:sp>
              <p:nvSpPr>
                <p:cNvPr id="26" name="Google Shape;473;p24">
                  <a:extLst>
                    <a:ext uri="{FF2B5EF4-FFF2-40B4-BE49-F238E27FC236}">
                      <a16:creationId xmlns:a16="http://schemas.microsoft.com/office/drawing/2014/main" id="{5E0629D3-7DC9-4332-985D-0225393E719B}"/>
                    </a:ext>
                  </a:extLst>
                </p:cNvPr>
                <p:cNvSpPr txBox="1"/>
                <p:nvPr/>
              </p:nvSpPr>
              <p:spPr>
                <a:xfrm>
                  <a:off x="6125813" y="4012500"/>
                  <a:ext cx="2563500" cy="571500"/>
                </a:xfrm>
                <a:prstGeom prst="rect">
                  <a:avLst/>
                </a:prstGeom>
                <a:noFill/>
                <a:ln>
                  <a:noFill/>
                </a:ln>
              </p:spPr>
              <p:txBody>
                <a:bodyPr spcFirstLastPara="1" wrap="square" lIns="102854" tIns="102854" rIns="102854" bIns="102854" anchor="ctr" anchorCtr="0">
                  <a:noAutofit/>
                </a:bodyPr>
                <a:lstStyle/>
                <a:p>
                  <a:r>
                    <a:rPr lang="en-GB" sz="1350" dirty="0">
                      <a:latin typeface="Georgia Pro Light" panose="02040302050405020303" pitchFamily="18" charset="0"/>
                    </a:rPr>
                    <a:t>Lorem Ipsum is simply dummy text of the printing and typesetting industry.</a:t>
                  </a:r>
                  <a:endParaRPr lang="en-US" sz="1350" dirty="0">
                    <a:latin typeface="Georgia Pro Light" panose="02040302050405020303" pitchFamily="18" charset="0"/>
                  </a:endParaRPr>
                </a:p>
              </p:txBody>
            </p:sp>
            <p:sp>
              <p:nvSpPr>
                <p:cNvPr id="27" name="Google Shape;474;p24">
                  <a:extLst>
                    <a:ext uri="{FF2B5EF4-FFF2-40B4-BE49-F238E27FC236}">
                      <a16:creationId xmlns:a16="http://schemas.microsoft.com/office/drawing/2014/main" id="{4DEB5995-658E-4296-A0CD-5480F1494A5C}"/>
                    </a:ext>
                  </a:extLst>
                </p:cNvPr>
                <p:cNvSpPr txBox="1"/>
                <p:nvPr/>
              </p:nvSpPr>
              <p:spPr>
                <a:xfrm>
                  <a:off x="5040136" y="4012513"/>
                  <a:ext cx="1080900" cy="571500"/>
                </a:xfrm>
                <a:prstGeom prst="rect">
                  <a:avLst/>
                </a:prstGeom>
                <a:noFill/>
                <a:ln>
                  <a:noFill/>
                </a:ln>
              </p:spPr>
              <p:txBody>
                <a:bodyPr spcFirstLastPara="1" wrap="square" lIns="102854" tIns="102854" rIns="102854" bIns="102854" anchor="ctr" anchorCtr="0">
                  <a:noAutofit/>
                </a:bodyPr>
                <a:lstStyle/>
                <a:p>
                  <a:pPr>
                    <a:buClr>
                      <a:srgbClr val="000000"/>
                    </a:buClr>
                    <a:buSzPts val="1100"/>
                  </a:pPr>
                  <a:r>
                    <a:rPr lang="en-US" sz="2025" b="1" dirty="0">
                      <a:latin typeface="Georgia" panose="02040502050405020303" pitchFamily="18" charset="0"/>
                    </a:rPr>
                    <a:t>Caption</a:t>
                  </a:r>
                  <a:endParaRPr sz="1350" dirty="0">
                    <a:solidFill>
                      <a:schemeClr val="accent1"/>
                    </a:solidFill>
                    <a:latin typeface="Roboto"/>
                    <a:ea typeface="Roboto"/>
                    <a:cs typeface="Roboto"/>
                    <a:sym typeface="Roboto"/>
                  </a:endParaRPr>
                </a:p>
              </p:txBody>
            </p:sp>
            <p:sp>
              <p:nvSpPr>
                <p:cNvPr id="28" name="Google Shape;475;p24">
                  <a:extLst>
                    <a:ext uri="{FF2B5EF4-FFF2-40B4-BE49-F238E27FC236}">
                      <a16:creationId xmlns:a16="http://schemas.microsoft.com/office/drawing/2014/main" id="{4F1D4F6A-AAED-4BA4-A90B-35D60EF000E1}"/>
                    </a:ext>
                  </a:extLst>
                </p:cNvPr>
                <p:cNvSpPr/>
                <p:nvPr/>
              </p:nvSpPr>
              <p:spPr>
                <a:xfrm rot="8100000">
                  <a:off x="2307997" y="3903199"/>
                  <a:ext cx="229103" cy="229103"/>
                </a:xfrm>
                <a:prstGeom prst="teardrop">
                  <a:avLst>
                    <a:gd name="adj" fmla="val 100000"/>
                  </a:avLst>
                </a:prstGeom>
                <a:solidFill>
                  <a:schemeClr val="accent1"/>
                </a:solidFill>
                <a:ln>
                  <a:noFill/>
                </a:ln>
              </p:spPr>
              <p:txBody>
                <a:bodyPr spcFirstLastPara="1" wrap="square" lIns="102854" tIns="102854" rIns="102854" bIns="102854" anchor="ctr" anchorCtr="0">
                  <a:noAutofit/>
                </a:bodyPr>
                <a:lstStyle/>
                <a:p>
                  <a:endParaRPr sz="2025"/>
                </a:p>
              </p:txBody>
            </p:sp>
          </p:grpSp>
          <p:grpSp>
            <p:nvGrpSpPr>
              <p:cNvPr id="29" name="Google Shape;476;p24">
                <a:extLst>
                  <a:ext uri="{FF2B5EF4-FFF2-40B4-BE49-F238E27FC236}">
                    <a16:creationId xmlns:a16="http://schemas.microsoft.com/office/drawing/2014/main" id="{1F3684DE-57D9-493D-A142-3E43BBDF8585}"/>
                  </a:ext>
                </a:extLst>
              </p:cNvPr>
              <p:cNvGrpSpPr/>
              <p:nvPr/>
            </p:nvGrpSpPr>
            <p:grpSpPr>
              <a:xfrm>
                <a:off x="2789688" y="534054"/>
                <a:ext cx="5899625" cy="1502084"/>
                <a:chOff x="2789688" y="534054"/>
                <a:chExt cx="5899625" cy="1502084"/>
              </a:xfrm>
            </p:grpSpPr>
            <p:cxnSp>
              <p:nvCxnSpPr>
                <p:cNvPr id="30" name="Google Shape;477;p24">
                  <a:extLst>
                    <a:ext uri="{FF2B5EF4-FFF2-40B4-BE49-F238E27FC236}">
                      <a16:creationId xmlns:a16="http://schemas.microsoft.com/office/drawing/2014/main" id="{C5F2A3B0-1477-47E4-B7FF-D0685F276B3B}"/>
                    </a:ext>
                  </a:extLst>
                </p:cNvPr>
                <p:cNvCxnSpPr/>
                <p:nvPr/>
              </p:nvCxnSpPr>
              <p:spPr>
                <a:xfrm rot="10800000">
                  <a:off x="3066213" y="1724938"/>
                  <a:ext cx="1356000" cy="0"/>
                </a:xfrm>
                <a:prstGeom prst="straightConnector1">
                  <a:avLst/>
                </a:prstGeom>
                <a:noFill/>
                <a:ln w="19050" cap="flat" cmpd="sng">
                  <a:solidFill>
                    <a:schemeClr val="accent5"/>
                  </a:solidFill>
                  <a:prstDash val="solid"/>
                  <a:round/>
                  <a:headEnd type="none" w="med" len="med"/>
                  <a:tailEnd type="oval" w="med" len="med"/>
                </a:ln>
              </p:spPr>
            </p:cxnSp>
            <p:sp>
              <p:nvSpPr>
                <p:cNvPr id="31" name="Google Shape;478;p24">
                  <a:extLst>
                    <a:ext uri="{FF2B5EF4-FFF2-40B4-BE49-F238E27FC236}">
                      <a16:creationId xmlns:a16="http://schemas.microsoft.com/office/drawing/2014/main" id="{802C454D-D8FD-46BA-AFC4-D470D636D376}"/>
                    </a:ext>
                  </a:extLst>
                </p:cNvPr>
                <p:cNvSpPr/>
                <p:nvPr/>
              </p:nvSpPr>
              <p:spPr>
                <a:xfrm>
                  <a:off x="4351878" y="1526613"/>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5"/>
                </a:solidFill>
                <a:ln>
                  <a:noFill/>
                </a:ln>
              </p:spPr>
              <p:txBody>
                <a:bodyPr spcFirstLastPara="1" wrap="square" lIns="102854" tIns="102854" rIns="102854" bIns="102854" anchor="ctr" anchorCtr="0">
                  <a:noAutofit/>
                </a:bodyPr>
                <a:lstStyle/>
                <a:p>
                  <a:pPr algn="ctr">
                    <a:buClr>
                      <a:srgbClr val="000000"/>
                    </a:buClr>
                    <a:buSzPts val="1100"/>
                  </a:pPr>
                  <a:r>
                    <a:rPr lang="en" sz="1800" b="1">
                      <a:solidFill>
                        <a:schemeClr val="lt1"/>
                      </a:solidFill>
                      <a:latin typeface="Georgia Pro Cond" panose="02040506050405020303" pitchFamily="18" charset="0"/>
                      <a:ea typeface="Fira Sans Extra Condensed Medium"/>
                      <a:cs typeface="Fira Sans Extra Condensed Medium"/>
                      <a:sym typeface="Fira Sans Extra Condensed Medium"/>
                    </a:rPr>
                    <a:t>01</a:t>
                  </a:r>
                  <a:endParaRPr sz="1800" b="1">
                    <a:solidFill>
                      <a:schemeClr val="lt1"/>
                    </a:solidFill>
                    <a:latin typeface="Georgia Pro Cond" panose="02040506050405020303" pitchFamily="18" charset="0"/>
                  </a:endParaRPr>
                </a:p>
              </p:txBody>
            </p:sp>
            <p:sp>
              <p:nvSpPr>
                <p:cNvPr id="32" name="Google Shape;479;p24">
                  <a:extLst>
                    <a:ext uri="{FF2B5EF4-FFF2-40B4-BE49-F238E27FC236}">
                      <a16:creationId xmlns:a16="http://schemas.microsoft.com/office/drawing/2014/main" id="{79FC35A6-7DFB-4A02-819A-277ECA88CC20}"/>
                    </a:ext>
                  </a:extLst>
                </p:cNvPr>
                <p:cNvSpPr txBox="1"/>
                <p:nvPr/>
              </p:nvSpPr>
              <p:spPr>
                <a:xfrm>
                  <a:off x="6125813" y="1464625"/>
                  <a:ext cx="2563500" cy="571500"/>
                </a:xfrm>
                <a:prstGeom prst="rect">
                  <a:avLst/>
                </a:prstGeom>
                <a:noFill/>
                <a:ln>
                  <a:noFill/>
                </a:ln>
              </p:spPr>
              <p:txBody>
                <a:bodyPr spcFirstLastPara="1" wrap="square" lIns="102854" tIns="102854" rIns="102854" bIns="102854" anchor="ctr" anchorCtr="0">
                  <a:noAutofit/>
                </a:bodyPr>
                <a:lstStyle/>
                <a:p>
                  <a:r>
                    <a:rPr lang="en-GB" sz="1350" dirty="0">
                      <a:latin typeface="Georgia Pro Light" panose="02040302050405020303" pitchFamily="18" charset="0"/>
                    </a:rPr>
                    <a:t>Lorem Ipsum is simply dummy text of the printing and typesetting industry.</a:t>
                  </a:r>
                  <a:endParaRPr lang="en-US" sz="1350" dirty="0">
                    <a:latin typeface="Georgia Pro Light" panose="02040302050405020303" pitchFamily="18" charset="0"/>
                  </a:endParaRPr>
                </a:p>
              </p:txBody>
            </p:sp>
            <p:sp>
              <p:nvSpPr>
                <p:cNvPr id="33" name="Google Shape;480;p24">
                  <a:extLst>
                    <a:ext uri="{FF2B5EF4-FFF2-40B4-BE49-F238E27FC236}">
                      <a16:creationId xmlns:a16="http://schemas.microsoft.com/office/drawing/2014/main" id="{F9DB3FD3-3296-4776-9BD4-FBF343D1DDFB}"/>
                    </a:ext>
                  </a:extLst>
                </p:cNvPr>
                <p:cNvSpPr txBox="1"/>
                <p:nvPr/>
              </p:nvSpPr>
              <p:spPr>
                <a:xfrm>
                  <a:off x="5040136" y="1464638"/>
                  <a:ext cx="1080900" cy="571500"/>
                </a:xfrm>
                <a:prstGeom prst="rect">
                  <a:avLst/>
                </a:prstGeom>
                <a:noFill/>
                <a:ln>
                  <a:noFill/>
                </a:ln>
              </p:spPr>
              <p:txBody>
                <a:bodyPr spcFirstLastPara="1" wrap="square" lIns="102854" tIns="102854" rIns="102854" bIns="102854" anchor="ctr" anchorCtr="0">
                  <a:noAutofit/>
                </a:bodyPr>
                <a:lstStyle/>
                <a:p>
                  <a:r>
                    <a:rPr lang="en-US" sz="2025" b="1" dirty="0">
                      <a:latin typeface="Georgia" panose="02040502050405020303" pitchFamily="18" charset="0"/>
                    </a:rPr>
                    <a:t>Caption</a:t>
                  </a:r>
                  <a:endParaRPr sz="1350" dirty="0">
                    <a:solidFill>
                      <a:schemeClr val="accent5"/>
                    </a:solidFill>
                    <a:latin typeface="Roboto"/>
                    <a:ea typeface="Roboto"/>
                    <a:cs typeface="Roboto"/>
                    <a:sym typeface="Roboto"/>
                  </a:endParaRPr>
                </a:p>
              </p:txBody>
            </p:sp>
            <p:sp>
              <p:nvSpPr>
                <p:cNvPr id="34" name="Google Shape;481;p24">
                  <a:extLst>
                    <a:ext uri="{FF2B5EF4-FFF2-40B4-BE49-F238E27FC236}">
                      <a16:creationId xmlns:a16="http://schemas.microsoft.com/office/drawing/2014/main" id="{B8BABA6D-E607-4784-BFF7-77B13A16BC00}"/>
                    </a:ext>
                  </a:extLst>
                </p:cNvPr>
                <p:cNvSpPr/>
                <p:nvPr/>
              </p:nvSpPr>
              <p:spPr>
                <a:xfrm rot="8100000">
                  <a:off x="2988997" y="1327449"/>
                  <a:ext cx="229103" cy="229103"/>
                </a:xfrm>
                <a:prstGeom prst="teardrop">
                  <a:avLst>
                    <a:gd name="adj" fmla="val 100000"/>
                  </a:avLst>
                </a:prstGeom>
                <a:solidFill>
                  <a:schemeClr val="accent5"/>
                </a:solidFill>
                <a:ln>
                  <a:noFill/>
                </a:ln>
              </p:spPr>
              <p:txBody>
                <a:bodyPr spcFirstLastPara="1" wrap="square" lIns="102854" tIns="102854" rIns="102854" bIns="102854" anchor="ctr" anchorCtr="0">
                  <a:noAutofit/>
                </a:bodyPr>
                <a:lstStyle/>
                <a:p>
                  <a:endParaRPr sz="2025"/>
                </a:p>
              </p:txBody>
            </p:sp>
            <p:sp>
              <p:nvSpPr>
                <p:cNvPr id="41" name="Google Shape;478;p24">
                  <a:extLst>
                    <a:ext uri="{FF2B5EF4-FFF2-40B4-BE49-F238E27FC236}">
                      <a16:creationId xmlns:a16="http://schemas.microsoft.com/office/drawing/2014/main" id="{B71C2676-6E60-4876-B178-12B1CAE3DD49}"/>
                    </a:ext>
                  </a:extLst>
                </p:cNvPr>
                <p:cNvSpPr/>
                <p:nvPr/>
              </p:nvSpPr>
              <p:spPr>
                <a:xfrm>
                  <a:off x="2789688" y="534054"/>
                  <a:ext cx="627720" cy="627719"/>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6"/>
                </a:solidFill>
                <a:ln>
                  <a:noFill/>
                </a:ln>
              </p:spPr>
              <p:txBody>
                <a:bodyPr spcFirstLastPara="1" wrap="square" lIns="102854" tIns="102854" rIns="102854" bIns="102854" anchor="ctr" anchorCtr="0">
                  <a:noAutofit/>
                </a:bodyPr>
                <a:lstStyle/>
                <a:p>
                  <a:pPr algn="ctr">
                    <a:buClr>
                      <a:srgbClr val="000000"/>
                    </a:buClr>
                    <a:buSzPts val="1100"/>
                  </a:pPr>
                  <a:endParaRPr sz="1800" b="1" dirty="0">
                    <a:solidFill>
                      <a:schemeClr val="lt1"/>
                    </a:solidFill>
                    <a:latin typeface="Georgia Pro Cond" panose="02040506050405020303" pitchFamily="18" charset="0"/>
                  </a:endParaRPr>
                </a:p>
              </p:txBody>
            </p:sp>
          </p:grpSp>
        </p:grpSp>
        <p:pic>
          <p:nvPicPr>
            <p:cNvPr id="37" name="Graphic 36" descr="Aspiration with solid fill">
              <a:extLst>
                <a:ext uri="{FF2B5EF4-FFF2-40B4-BE49-F238E27FC236}">
                  <a16:creationId xmlns:a16="http://schemas.microsoft.com/office/drawing/2014/main" id="{6AD9E4B2-FE5B-4CB8-A1EF-9B6157ED31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33409" y="501799"/>
              <a:ext cx="767615" cy="767615"/>
            </a:xfrm>
            <a:prstGeom prst="rect">
              <a:avLst/>
            </a:prstGeom>
          </p:spPr>
        </p:pic>
      </p:grpSp>
      <p:sp>
        <p:nvSpPr>
          <p:cNvPr id="40" name="TextBox 39">
            <a:extLst>
              <a:ext uri="{FF2B5EF4-FFF2-40B4-BE49-F238E27FC236}">
                <a16:creationId xmlns:a16="http://schemas.microsoft.com/office/drawing/2014/main" id="{77675FBC-3200-4DD3-93EB-31CE296CBEDB}"/>
              </a:ext>
            </a:extLst>
          </p:cNvPr>
          <p:cNvSpPr txBox="1"/>
          <p:nvPr/>
        </p:nvSpPr>
        <p:spPr>
          <a:xfrm>
            <a:off x="2286000" y="843764"/>
            <a:ext cx="13716000" cy="611706"/>
          </a:xfrm>
          <a:prstGeom prst="rect">
            <a:avLst/>
          </a:prstGeom>
          <a:noFill/>
        </p:spPr>
        <p:txBody>
          <a:bodyPr wrap="square" rtlCol="0">
            <a:spAutoFit/>
          </a:bodyPr>
          <a:lstStyle/>
          <a:p>
            <a:pPr algn="ctr"/>
            <a:r>
              <a:rPr lang="en-IN" sz="3375" dirty="0">
                <a:latin typeface="Georgia" panose="02040502050405020303" pitchFamily="18" charset="0"/>
                <a:ea typeface="Cambria" panose="02040503050406030204" pitchFamily="18" charset="0"/>
                <a:cs typeface="+mj-cs"/>
              </a:rPr>
              <a:t>Achievement Slide Template</a:t>
            </a:r>
          </a:p>
        </p:txBody>
      </p:sp>
    </p:spTree>
    <p:extLst>
      <p:ext uri="{BB962C8B-B14F-4D97-AF65-F5344CB8AC3E}">
        <p14:creationId xmlns:p14="http://schemas.microsoft.com/office/powerpoint/2010/main" val="400135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1386859" y="5091521"/>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dirty="0">
                <a:latin typeface="Calibri"/>
                <a:ea typeface="Calibri"/>
                <a:cs typeface="Calibri"/>
                <a:sym typeface="Calibri"/>
              </a:rPr>
              <a:t>Apache Spark </a:t>
            </a:r>
            <a:r>
              <a:rPr lang="en-GB" sz="3200" dirty="0" err="1">
                <a:latin typeface="Calibri"/>
                <a:ea typeface="Calibri"/>
                <a:cs typeface="Calibri"/>
                <a:sym typeface="Calibri"/>
              </a:rPr>
              <a:t>est</a:t>
            </a:r>
            <a:r>
              <a:rPr lang="en-GB" sz="3200" dirty="0">
                <a:latin typeface="Calibri"/>
                <a:ea typeface="Calibri"/>
                <a:cs typeface="Calibri"/>
                <a:sym typeface="Calibri"/>
              </a:rPr>
              <a:t>:</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framework de </a:t>
            </a:r>
            <a:r>
              <a:rPr lang="en-GB" sz="3200" dirty="0" err="1">
                <a:latin typeface="Calibri"/>
                <a:ea typeface="Calibri"/>
                <a:cs typeface="Calibri"/>
                <a:sym typeface="Calibri"/>
              </a:rPr>
              <a:t>calcul</a:t>
            </a:r>
            <a:r>
              <a:rPr lang="en-GB" sz="3200" dirty="0">
                <a:latin typeface="Calibri"/>
                <a:ea typeface="Calibri"/>
                <a:cs typeface="Calibri"/>
                <a:sym typeface="Calibri"/>
              </a:rPr>
              <a:t> </a:t>
            </a:r>
            <a:r>
              <a:rPr lang="en-GB" sz="3200" dirty="0" err="1">
                <a:latin typeface="Calibri"/>
                <a:ea typeface="Calibri"/>
                <a:cs typeface="Calibri"/>
                <a:sym typeface="Calibri"/>
              </a:rPr>
              <a:t>distribué</a:t>
            </a:r>
            <a:r>
              <a:rPr lang="en-GB" sz="3200" dirty="0">
                <a:latin typeface="Calibri"/>
                <a:ea typeface="Calibri"/>
                <a:cs typeface="Calibri"/>
                <a:sym typeface="Calibri"/>
              </a:rPr>
              <a:t> </a:t>
            </a:r>
            <a:r>
              <a:rPr lang="en-GB" sz="3200" dirty="0" err="1">
                <a:latin typeface="Calibri"/>
                <a:ea typeface="Calibri"/>
                <a:cs typeface="Calibri"/>
                <a:sym typeface="Calibri"/>
              </a:rPr>
              <a:t>conçu</a:t>
            </a:r>
            <a:r>
              <a:rPr lang="en-GB" sz="3200" dirty="0">
                <a:latin typeface="Calibri"/>
                <a:ea typeface="Calibri"/>
                <a:cs typeface="Calibri"/>
                <a:sym typeface="Calibri"/>
              </a:rPr>
              <a:t> pour </a:t>
            </a:r>
            <a:r>
              <a:rPr lang="en-GB" sz="3200" dirty="0" err="1">
                <a:latin typeface="Calibri"/>
                <a:ea typeface="Calibri"/>
                <a:cs typeface="Calibri"/>
                <a:sym typeface="Calibri"/>
              </a:rPr>
              <a:t>traiter</a:t>
            </a:r>
            <a:r>
              <a:rPr lang="en-GB" sz="3200" dirty="0">
                <a:latin typeface="Calibri"/>
                <a:ea typeface="Calibri"/>
                <a:cs typeface="Calibri"/>
                <a:sym typeface="Calibri"/>
              </a:rPr>
              <a:t> des </a:t>
            </a:r>
            <a:r>
              <a:rPr lang="en-GB" sz="3200" dirty="0" err="1">
                <a:latin typeface="Calibri"/>
                <a:ea typeface="Calibri"/>
                <a:cs typeface="Calibri"/>
                <a:sym typeface="Calibri"/>
              </a:rPr>
              <a:t>données</a:t>
            </a:r>
            <a:r>
              <a:rPr lang="en-GB" sz="3200" dirty="0">
                <a:latin typeface="Calibri"/>
                <a:ea typeface="Calibri"/>
                <a:cs typeface="Calibri"/>
                <a:sym typeface="Calibri"/>
              </a:rPr>
              <a:t> à </a:t>
            </a:r>
            <a:r>
              <a:rPr lang="en-GB" sz="3200" dirty="0" err="1">
                <a:latin typeface="Calibri"/>
                <a:ea typeface="Calibri"/>
                <a:cs typeface="Calibri"/>
                <a:sym typeface="Calibri"/>
              </a:rPr>
              <a:t>grande</a:t>
            </a:r>
            <a:r>
              <a:rPr lang="en-GB" sz="3200" dirty="0">
                <a:latin typeface="Calibri"/>
                <a:ea typeface="Calibri"/>
                <a:cs typeface="Calibri"/>
                <a:sym typeface="Calibri"/>
              </a:rPr>
              <a:t> </a:t>
            </a:r>
            <a:r>
              <a:rPr lang="en-GB" sz="3200" dirty="0" err="1">
                <a:latin typeface="Calibri"/>
                <a:ea typeface="Calibri"/>
                <a:cs typeface="Calibri"/>
                <a:sym typeface="Calibri"/>
              </a:rPr>
              <a:t>échelle</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Une </a:t>
            </a:r>
            <a:r>
              <a:rPr lang="en-GB" sz="3200" dirty="0" err="1">
                <a:latin typeface="Calibri"/>
                <a:ea typeface="Calibri"/>
                <a:cs typeface="Calibri"/>
                <a:sym typeface="Calibri"/>
              </a:rPr>
              <a:t>plateforme</a:t>
            </a:r>
            <a:r>
              <a:rPr lang="en-GB" sz="3200" dirty="0">
                <a:latin typeface="Calibri"/>
                <a:ea typeface="Calibri"/>
                <a:cs typeface="Calibri"/>
                <a:sym typeface="Calibri"/>
              </a:rPr>
              <a:t> flexible et puissance pour </a:t>
            </a:r>
            <a:r>
              <a:rPr lang="en-GB" sz="3200" dirty="0" err="1">
                <a:latin typeface="Calibri"/>
                <a:ea typeface="Calibri"/>
                <a:cs typeface="Calibri"/>
                <a:sym typeface="Calibri"/>
              </a:rPr>
              <a:t>traiter</a:t>
            </a:r>
            <a:r>
              <a:rPr lang="en-GB" sz="3200" dirty="0">
                <a:latin typeface="Calibri"/>
                <a:ea typeface="Calibri"/>
                <a:cs typeface="Calibri"/>
                <a:sym typeface="Calibri"/>
              </a:rPr>
              <a:t> de grands ensembles de </a:t>
            </a:r>
            <a:r>
              <a:rPr lang="en-GB" sz="3200" dirty="0" err="1">
                <a:latin typeface="Calibri"/>
                <a:ea typeface="Calibri"/>
                <a:cs typeface="Calibri"/>
                <a:sym typeface="Calibri"/>
              </a:rPr>
              <a:t>données</a:t>
            </a:r>
            <a:endParaRPr sz="3200" dirty="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dirty="0">
                <a:latin typeface="Calibri"/>
                <a:ea typeface="Calibri"/>
                <a:cs typeface="Calibri"/>
                <a:sym typeface="Calibri"/>
              </a:rPr>
              <a:t>Un </a:t>
            </a:r>
            <a:r>
              <a:rPr lang="en-GB" sz="3200" dirty="0" err="1">
                <a:latin typeface="Calibri"/>
                <a:ea typeface="Calibri"/>
                <a:cs typeface="Calibri"/>
                <a:sym typeface="Calibri"/>
              </a:rPr>
              <a:t>outil</a:t>
            </a:r>
            <a:r>
              <a:rPr lang="en-GB" sz="3200" dirty="0">
                <a:latin typeface="Calibri"/>
                <a:ea typeface="Calibri"/>
                <a:cs typeface="Calibri"/>
                <a:sym typeface="Calibri"/>
              </a:rPr>
              <a:t> de big data </a:t>
            </a:r>
            <a:r>
              <a:rPr lang="en-GB" sz="3200" dirty="0" err="1">
                <a:latin typeface="Calibri"/>
                <a:ea typeface="Calibri"/>
                <a:cs typeface="Calibri"/>
                <a:sym typeface="Calibri"/>
              </a:rPr>
              <a:t>souvent</a:t>
            </a:r>
            <a:r>
              <a:rPr lang="en-GB" sz="3200" dirty="0">
                <a:latin typeface="Calibri"/>
                <a:ea typeface="Calibri"/>
                <a:cs typeface="Calibri"/>
                <a:sym typeface="Calibri"/>
              </a:rPr>
              <a:t> </a:t>
            </a:r>
            <a:r>
              <a:rPr lang="en-GB" sz="3200" dirty="0" err="1">
                <a:latin typeface="Calibri"/>
                <a:ea typeface="Calibri"/>
                <a:cs typeface="Calibri"/>
                <a:sym typeface="Calibri"/>
              </a:rPr>
              <a:t>utilisé</a:t>
            </a:r>
            <a:r>
              <a:rPr lang="en-GB" sz="3200" dirty="0">
                <a:latin typeface="Calibri"/>
                <a:ea typeface="Calibri"/>
                <a:cs typeface="Calibri"/>
                <a:sym typeface="Calibri"/>
              </a:rPr>
              <a:t> dans le </a:t>
            </a:r>
            <a:r>
              <a:rPr lang="en-GB" sz="3200" dirty="0" err="1">
                <a:latin typeface="Calibri"/>
                <a:ea typeface="Calibri"/>
                <a:cs typeface="Calibri"/>
                <a:sym typeface="Calibri"/>
              </a:rPr>
              <a:t>cas</a:t>
            </a:r>
            <a:r>
              <a:rPr lang="en-GB" sz="3200" dirty="0">
                <a:latin typeface="Calibri"/>
                <a:ea typeface="Calibri"/>
                <a:cs typeface="Calibri"/>
                <a:sym typeface="Calibri"/>
              </a:rPr>
              <a:t> </a:t>
            </a:r>
            <a:r>
              <a:rPr lang="en-GB" sz="3200" dirty="0" err="1">
                <a:latin typeface="Calibri"/>
                <a:ea typeface="Calibri"/>
                <a:cs typeface="Calibri"/>
                <a:sym typeface="Calibri"/>
              </a:rPr>
              <a:t>où</a:t>
            </a:r>
            <a:r>
              <a:rPr lang="en-GB" sz="3200" dirty="0">
                <a:latin typeface="Calibri"/>
                <a:ea typeface="Calibri"/>
                <a:cs typeface="Calibri"/>
                <a:sym typeface="Calibri"/>
              </a:rPr>
              <a:t> </a:t>
            </a:r>
            <a:r>
              <a:rPr lang="en-GB" sz="3200" dirty="0" err="1">
                <a:latin typeface="Calibri"/>
                <a:ea typeface="Calibri"/>
                <a:cs typeface="Calibri"/>
                <a:sym typeface="Calibri"/>
              </a:rPr>
              <a:t>l'intégrité</a:t>
            </a:r>
            <a:r>
              <a:rPr lang="en-GB" sz="3200" dirty="0">
                <a:latin typeface="Calibri"/>
                <a:ea typeface="Calibri"/>
                <a:cs typeface="Calibri"/>
                <a:sym typeface="Calibri"/>
              </a:rPr>
              <a:t>, la </a:t>
            </a:r>
            <a:r>
              <a:rPr lang="en-GB" sz="3200" dirty="0" err="1">
                <a:latin typeface="Calibri"/>
                <a:ea typeface="Calibri"/>
                <a:cs typeface="Calibri"/>
                <a:sym typeface="Calibri"/>
              </a:rPr>
              <a:t>disponibilité</a:t>
            </a:r>
            <a:r>
              <a:rPr lang="en-GB" sz="3200" dirty="0">
                <a:latin typeface="Calibri"/>
                <a:ea typeface="Calibri"/>
                <a:cs typeface="Calibri"/>
                <a:sym typeface="Calibri"/>
              </a:rPr>
              <a:t>, et la </a:t>
            </a:r>
            <a:r>
              <a:rPr lang="en-GB" sz="3200" dirty="0" err="1">
                <a:latin typeface="Calibri"/>
                <a:ea typeface="Calibri"/>
                <a:cs typeface="Calibri"/>
                <a:sym typeface="Calibri"/>
              </a:rPr>
              <a:t>rapidité</a:t>
            </a:r>
            <a:r>
              <a:rPr lang="en-GB" sz="3200" dirty="0">
                <a:latin typeface="Calibri"/>
                <a:ea typeface="Calibri"/>
                <a:cs typeface="Calibri"/>
                <a:sym typeface="Calibri"/>
              </a:rPr>
              <a:t> </a:t>
            </a:r>
            <a:r>
              <a:rPr lang="en-GB" sz="3200" dirty="0" err="1">
                <a:latin typeface="Calibri"/>
                <a:ea typeface="Calibri"/>
                <a:cs typeface="Calibri"/>
                <a:sym typeface="Calibri"/>
              </a:rPr>
              <a:t>d’accès</a:t>
            </a:r>
            <a:r>
              <a:rPr lang="en-GB" sz="3200" dirty="0">
                <a:latin typeface="Calibri"/>
                <a:ea typeface="Calibri"/>
                <a:cs typeface="Calibri"/>
                <a:sym typeface="Calibri"/>
              </a:rPr>
              <a:t> au </a:t>
            </a:r>
            <a:r>
              <a:rPr lang="en-GB" sz="3200" dirty="0" err="1">
                <a:latin typeface="Calibri"/>
                <a:ea typeface="Calibri"/>
                <a:cs typeface="Calibri"/>
                <a:sym typeface="Calibri"/>
              </a:rPr>
              <a:t>données</a:t>
            </a:r>
            <a:r>
              <a:rPr lang="en-GB" sz="3200" dirty="0">
                <a:latin typeface="Calibri"/>
                <a:ea typeface="Calibri"/>
                <a:cs typeface="Calibri"/>
                <a:sym typeface="Calibri"/>
              </a:rPr>
              <a:t> </a:t>
            </a:r>
            <a:r>
              <a:rPr lang="en-GB" sz="3200" dirty="0" err="1">
                <a:latin typeface="Calibri"/>
                <a:ea typeface="Calibri"/>
                <a:cs typeface="Calibri"/>
                <a:sym typeface="Calibri"/>
              </a:rPr>
              <a:t>est</a:t>
            </a:r>
            <a:r>
              <a:rPr lang="en-GB" sz="3200" dirty="0">
                <a:latin typeface="Calibri"/>
                <a:ea typeface="Calibri"/>
                <a:cs typeface="Calibri"/>
                <a:sym typeface="Calibri"/>
              </a:rPr>
              <a:t> </a:t>
            </a:r>
            <a:r>
              <a:rPr lang="en-GB" sz="3200" dirty="0" err="1">
                <a:latin typeface="Calibri"/>
                <a:ea typeface="Calibri"/>
                <a:cs typeface="Calibri"/>
                <a:sym typeface="Calibri"/>
              </a:rPr>
              <a:t>primordiale</a:t>
            </a:r>
            <a:r>
              <a:rPr lang="en-GB" sz="3200" dirty="0">
                <a:latin typeface="Calibri"/>
                <a:ea typeface="Calibri"/>
                <a:cs typeface="Calibri"/>
                <a:sym typeface="Calibri"/>
              </a:rPr>
              <a:t> pour le cycle de vie du </a:t>
            </a:r>
            <a:r>
              <a:rPr lang="en-GB" sz="3200" dirty="0" err="1">
                <a:latin typeface="Calibri"/>
                <a:ea typeface="Calibri"/>
                <a:cs typeface="Calibri"/>
                <a:sym typeface="Calibri"/>
              </a:rPr>
              <a:t>projet</a:t>
            </a:r>
            <a:endParaRPr sz="3200" dirty="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10943139" y="-524562"/>
            <a:ext cx="4359857" cy="43598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5" y="251628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55900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8D7C0F8-26AC-4622-AFCE-22CE59F28E3D}"/>
              </a:ext>
            </a:extLst>
          </p:cNvPr>
          <p:cNvSpPr/>
          <p:nvPr/>
        </p:nvSpPr>
        <p:spPr>
          <a:xfrm>
            <a:off x="1" y="0"/>
            <a:ext cx="1100138" cy="1142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1" name="Rectangle 30">
            <a:extLst>
              <a:ext uri="{FF2B5EF4-FFF2-40B4-BE49-F238E27FC236}">
                <a16:creationId xmlns:a16="http://schemas.microsoft.com/office/drawing/2014/main" id="{93268F27-43C2-429C-9107-B15399484F5A}"/>
              </a:ext>
            </a:extLst>
          </p:cNvPr>
          <p:cNvSpPr/>
          <p:nvPr/>
        </p:nvSpPr>
        <p:spPr>
          <a:xfrm>
            <a:off x="1100138" y="0"/>
            <a:ext cx="1100138" cy="1142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2" name="Rectangle 31">
            <a:extLst>
              <a:ext uri="{FF2B5EF4-FFF2-40B4-BE49-F238E27FC236}">
                <a16:creationId xmlns:a16="http://schemas.microsoft.com/office/drawing/2014/main" id="{45CD8798-956A-41E0-A951-A68268C5E243}"/>
              </a:ext>
            </a:extLst>
          </p:cNvPr>
          <p:cNvSpPr/>
          <p:nvPr/>
        </p:nvSpPr>
        <p:spPr>
          <a:xfrm>
            <a:off x="2200276" y="0"/>
            <a:ext cx="1100138" cy="1142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3" name="Rectangle 32">
            <a:extLst>
              <a:ext uri="{FF2B5EF4-FFF2-40B4-BE49-F238E27FC236}">
                <a16:creationId xmlns:a16="http://schemas.microsoft.com/office/drawing/2014/main" id="{9B6E183E-3920-4D91-8B87-17ABEAD20143}"/>
              </a:ext>
            </a:extLst>
          </p:cNvPr>
          <p:cNvSpPr/>
          <p:nvPr/>
        </p:nvSpPr>
        <p:spPr>
          <a:xfrm>
            <a:off x="3300413" y="0"/>
            <a:ext cx="1100138" cy="114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6" name="Freeform: Shape 45">
            <a:extLst>
              <a:ext uri="{FF2B5EF4-FFF2-40B4-BE49-F238E27FC236}">
                <a16:creationId xmlns:a16="http://schemas.microsoft.com/office/drawing/2014/main" id="{782AD0D6-F0E5-44D5-9B7D-CB408DCA325F}"/>
              </a:ext>
            </a:extLst>
          </p:cNvPr>
          <p:cNvSpPr/>
          <p:nvPr/>
        </p:nvSpPr>
        <p:spPr>
          <a:xfrm>
            <a:off x="4400551" y="0"/>
            <a:ext cx="5500688" cy="114240"/>
          </a:xfrm>
          <a:custGeom>
            <a:avLst/>
            <a:gdLst>
              <a:gd name="connsiteX0" fmla="*/ 2933700 w 3667125"/>
              <a:gd name="connsiteY0" fmla="*/ 0 h 76160"/>
              <a:gd name="connsiteX1" fmla="*/ 3667125 w 3667125"/>
              <a:gd name="connsiteY1" fmla="*/ 0 h 76160"/>
              <a:gd name="connsiteX2" fmla="*/ 3667125 w 3667125"/>
              <a:gd name="connsiteY2" fmla="*/ 76160 h 76160"/>
              <a:gd name="connsiteX3" fmla="*/ 2933700 w 3667125"/>
              <a:gd name="connsiteY3" fmla="*/ 76160 h 76160"/>
              <a:gd name="connsiteX4" fmla="*/ 2200275 w 3667125"/>
              <a:gd name="connsiteY4" fmla="*/ 76160 h 76160"/>
              <a:gd name="connsiteX5" fmla="*/ 1466850 w 3667125"/>
              <a:gd name="connsiteY5" fmla="*/ 76160 h 76160"/>
              <a:gd name="connsiteX6" fmla="*/ 733425 w 3667125"/>
              <a:gd name="connsiteY6" fmla="*/ 76160 h 76160"/>
              <a:gd name="connsiteX7" fmla="*/ 0 w 3667125"/>
              <a:gd name="connsiteY7" fmla="*/ 76160 h 76160"/>
              <a:gd name="connsiteX8" fmla="*/ 0 w 3667125"/>
              <a:gd name="connsiteY8" fmla="*/ 0 h 76160"/>
              <a:gd name="connsiteX9" fmla="*/ 733425 w 3667125"/>
              <a:gd name="connsiteY9" fmla="*/ 0 h 76160"/>
              <a:gd name="connsiteX10" fmla="*/ 1466850 w 3667125"/>
              <a:gd name="connsiteY10" fmla="*/ 0 h 76160"/>
              <a:gd name="connsiteX11" fmla="*/ 1466850 w 3667125"/>
              <a:gd name="connsiteY11" fmla="*/ 0 h 76160"/>
              <a:gd name="connsiteX12" fmla="*/ 2200275 w 3667125"/>
              <a:gd name="connsiteY12" fmla="*/ 0 h 76160"/>
              <a:gd name="connsiteX13" fmla="*/ 2200275 w 3667125"/>
              <a:gd name="connsiteY13" fmla="*/ 0 h 76160"/>
              <a:gd name="connsiteX14" fmla="*/ 2933700 w 3667125"/>
              <a:gd name="connsiteY14" fmla="*/ 0 h 7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7125" h="76160">
                <a:moveTo>
                  <a:pt x="2933700" y="0"/>
                </a:moveTo>
                <a:lnTo>
                  <a:pt x="3667125" y="0"/>
                </a:lnTo>
                <a:lnTo>
                  <a:pt x="3667125" y="76160"/>
                </a:lnTo>
                <a:lnTo>
                  <a:pt x="2933700" y="76160"/>
                </a:lnTo>
                <a:lnTo>
                  <a:pt x="2200275" y="76160"/>
                </a:lnTo>
                <a:lnTo>
                  <a:pt x="1466850" y="76160"/>
                </a:lnTo>
                <a:lnTo>
                  <a:pt x="733425" y="76160"/>
                </a:lnTo>
                <a:lnTo>
                  <a:pt x="0" y="76160"/>
                </a:lnTo>
                <a:lnTo>
                  <a:pt x="0" y="0"/>
                </a:lnTo>
                <a:lnTo>
                  <a:pt x="733425" y="0"/>
                </a:lnTo>
                <a:lnTo>
                  <a:pt x="1466850" y="0"/>
                </a:lnTo>
                <a:lnTo>
                  <a:pt x="1466850" y="0"/>
                </a:lnTo>
                <a:lnTo>
                  <a:pt x="2200275" y="0"/>
                </a:lnTo>
                <a:lnTo>
                  <a:pt x="2200275" y="0"/>
                </a:lnTo>
                <a:lnTo>
                  <a:pt x="293370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7" name="Freeform: Shape 46">
            <a:extLst>
              <a:ext uri="{FF2B5EF4-FFF2-40B4-BE49-F238E27FC236}">
                <a16:creationId xmlns:a16="http://schemas.microsoft.com/office/drawing/2014/main" id="{AD6D73DF-4773-49BF-93CA-49980917157C}"/>
              </a:ext>
            </a:extLst>
          </p:cNvPr>
          <p:cNvSpPr/>
          <p:nvPr/>
        </p:nvSpPr>
        <p:spPr>
          <a:xfrm>
            <a:off x="9901238" y="0"/>
            <a:ext cx="8382824" cy="114240"/>
          </a:xfrm>
          <a:custGeom>
            <a:avLst/>
            <a:gdLst>
              <a:gd name="connsiteX0" fmla="*/ 4400549 w 5588549"/>
              <a:gd name="connsiteY0" fmla="*/ 0 h 76160"/>
              <a:gd name="connsiteX1" fmla="*/ 5588549 w 5588549"/>
              <a:gd name="connsiteY1" fmla="*/ 0 h 76160"/>
              <a:gd name="connsiteX2" fmla="*/ 5588549 w 5588549"/>
              <a:gd name="connsiteY2" fmla="*/ 72000 h 76160"/>
              <a:gd name="connsiteX3" fmla="*/ 4400550 w 5588549"/>
              <a:gd name="connsiteY3" fmla="*/ 72000 h 76160"/>
              <a:gd name="connsiteX4" fmla="*/ 4400550 w 5588549"/>
              <a:gd name="connsiteY4" fmla="*/ 76160 h 76160"/>
              <a:gd name="connsiteX5" fmla="*/ 3667125 w 5588549"/>
              <a:gd name="connsiteY5" fmla="*/ 76160 h 76160"/>
              <a:gd name="connsiteX6" fmla="*/ 2933700 w 5588549"/>
              <a:gd name="connsiteY6" fmla="*/ 76160 h 76160"/>
              <a:gd name="connsiteX7" fmla="*/ 2200275 w 5588549"/>
              <a:gd name="connsiteY7" fmla="*/ 76160 h 76160"/>
              <a:gd name="connsiteX8" fmla="*/ 1466850 w 5588549"/>
              <a:gd name="connsiteY8" fmla="*/ 76160 h 76160"/>
              <a:gd name="connsiteX9" fmla="*/ 733425 w 5588549"/>
              <a:gd name="connsiteY9" fmla="*/ 76160 h 76160"/>
              <a:gd name="connsiteX10" fmla="*/ 0 w 5588549"/>
              <a:gd name="connsiteY10" fmla="*/ 76160 h 76160"/>
              <a:gd name="connsiteX11" fmla="*/ 0 w 5588549"/>
              <a:gd name="connsiteY11" fmla="*/ 0 h 76160"/>
              <a:gd name="connsiteX12" fmla="*/ 733425 w 5588549"/>
              <a:gd name="connsiteY12" fmla="*/ 0 h 76160"/>
              <a:gd name="connsiteX13" fmla="*/ 1466850 w 5588549"/>
              <a:gd name="connsiteY13" fmla="*/ 0 h 76160"/>
              <a:gd name="connsiteX14" fmla="*/ 1466850 w 5588549"/>
              <a:gd name="connsiteY14" fmla="*/ 0 h 76160"/>
              <a:gd name="connsiteX15" fmla="*/ 2200275 w 5588549"/>
              <a:gd name="connsiteY15" fmla="*/ 0 h 76160"/>
              <a:gd name="connsiteX16" fmla="*/ 2200275 w 5588549"/>
              <a:gd name="connsiteY16" fmla="*/ 0 h 76160"/>
              <a:gd name="connsiteX17" fmla="*/ 2933700 w 5588549"/>
              <a:gd name="connsiteY17" fmla="*/ 0 h 76160"/>
              <a:gd name="connsiteX18" fmla="*/ 2933700 w 5588549"/>
              <a:gd name="connsiteY18" fmla="*/ 0 h 76160"/>
              <a:gd name="connsiteX19" fmla="*/ 3667125 w 5588549"/>
              <a:gd name="connsiteY19" fmla="*/ 0 h 76160"/>
              <a:gd name="connsiteX20" fmla="*/ 3667125 w 5588549"/>
              <a:gd name="connsiteY20" fmla="*/ 0 h 76160"/>
              <a:gd name="connsiteX21" fmla="*/ 4400549 w 5588549"/>
              <a:gd name="connsiteY21" fmla="*/ 0 h 7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8549" h="76160">
                <a:moveTo>
                  <a:pt x="4400549" y="0"/>
                </a:moveTo>
                <a:lnTo>
                  <a:pt x="5588549" y="0"/>
                </a:lnTo>
                <a:lnTo>
                  <a:pt x="5588549" y="72000"/>
                </a:lnTo>
                <a:lnTo>
                  <a:pt x="4400550" y="72000"/>
                </a:lnTo>
                <a:lnTo>
                  <a:pt x="4400550" y="76160"/>
                </a:lnTo>
                <a:lnTo>
                  <a:pt x="3667125" y="76160"/>
                </a:lnTo>
                <a:lnTo>
                  <a:pt x="2933700" y="76160"/>
                </a:lnTo>
                <a:lnTo>
                  <a:pt x="2200275" y="76160"/>
                </a:lnTo>
                <a:lnTo>
                  <a:pt x="1466850" y="76160"/>
                </a:lnTo>
                <a:lnTo>
                  <a:pt x="733425" y="76160"/>
                </a:lnTo>
                <a:lnTo>
                  <a:pt x="0" y="76160"/>
                </a:lnTo>
                <a:lnTo>
                  <a:pt x="0" y="0"/>
                </a:lnTo>
                <a:lnTo>
                  <a:pt x="733425" y="0"/>
                </a:lnTo>
                <a:lnTo>
                  <a:pt x="1466850" y="0"/>
                </a:lnTo>
                <a:lnTo>
                  <a:pt x="1466850" y="0"/>
                </a:lnTo>
                <a:lnTo>
                  <a:pt x="2200275" y="0"/>
                </a:lnTo>
                <a:lnTo>
                  <a:pt x="2200275" y="0"/>
                </a:lnTo>
                <a:lnTo>
                  <a:pt x="2933700" y="0"/>
                </a:lnTo>
                <a:lnTo>
                  <a:pt x="2933700" y="0"/>
                </a:lnTo>
                <a:lnTo>
                  <a:pt x="3667125" y="0"/>
                </a:lnTo>
                <a:lnTo>
                  <a:pt x="3667125" y="0"/>
                </a:lnTo>
                <a:lnTo>
                  <a:pt x="4400549"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pic>
        <p:nvPicPr>
          <p:cNvPr id="2050" name="Picture 2" descr="PySpark Tutorial - javatpoint">
            <a:extLst>
              <a:ext uri="{FF2B5EF4-FFF2-40B4-BE49-F238E27FC236}">
                <a16:creationId xmlns:a16="http://schemas.microsoft.com/office/drawing/2014/main" id="{96DAE9A2-AB5A-0F04-7E7A-143995F74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484" y="1208177"/>
            <a:ext cx="10299032" cy="859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2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Contexte</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5039" y="3052489"/>
            <a:ext cx="1895213" cy="189521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b="1"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58712" y="-26368"/>
            <a:ext cx="16474946" cy="999889"/>
          </a:xfrm>
          <a:prstGeom prst="rect">
            <a:avLst/>
          </a:prstGeom>
        </p:spPr>
        <p:txBody>
          <a:bodyPr wrap="square" lIns="0" tIns="0" rIns="0" bIns="0" rtlCol="0" anchor="t">
            <a:spAutoFit/>
          </a:bodyPr>
          <a:lstStyle/>
          <a:p>
            <a:pPr marL="0" lvl="0" indent="0">
              <a:lnSpc>
                <a:spcPts val="8717"/>
              </a:lnSpc>
              <a:spcBef>
                <a:spcPct val="0"/>
              </a:spcBef>
            </a:pPr>
            <a:r>
              <a:rPr lang="en-US" sz="4800" u="none" dirty="0" err="1">
                <a:solidFill>
                  <a:schemeClr val="accent3">
                    <a:lumMod val="50000"/>
                  </a:schemeClr>
                </a:solidFill>
                <a:latin typeface="Fira Sans Medium Bold"/>
              </a:rPr>
              <a:t>Données</a:t>
            </a:r>
            <a:endParaRPr lang="en-US" sz="48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aphicFrame>
        <p:nvGraphicFramePr>
          <p:cNvPr id="9" name="Google Shape;8654;p67">
            <a:extLst>
              <a:ext uri="{FF2B5EF4-FFF2-40B4-BE49-F238E27FC236}">
                <a16:creationId xmlns:a16="http://schemas.microsoft.com/office/drawing/2014/main" id="{3A183A5D-9D47-F935-41CE-A166A79E1B34}"/>
              </a:ext>
            </a:extLst>
          </p:cNvPr>
          <p:cNvGraphicFramePr/>
          <p:nvPr>
            <p:extLst>
              <p:ext uri="{D42A27DB-BD31-4B8C-83A1-F6EECF244321}">
                <p14:modId xmlns:p14="http://schemas.microsoft.com/office/powerpoint/2010/main" val="1475793945"/>
              </p:ext>
            </p:extLst>
          </p:nvPr>
        </p:nvGraphicFramePr>
        <p:xfrm>
          <a:off x="983676" y="1453242"/>
          <a:ext cx="15858904" cy="7869058"/>
        </p:xfrm>
        <a:graphic>
          <a:graphicData uri="http://schemas.openxmlformats.org/drawingml/2006/table">
            <a:tbl>
              <a:tblPr>
                <a:tableStyleId>{8799B23B-EC83-4686-B30A-512413B5E67A}</a:tableStyleId>
              </a:tblPr>
              <a:tblGrid>
                <a:gridCol w="3964726">
                  <a:extLst>
                    <a:ext uri="{9D8B030D-6E8A-4147-A177-3AD203B41FA5}">
                      <a16:colId xmlns:a16="http://schemas.microsoft.com/office/drawing/2014/main" val="20000"/>
                    </a:ext>
                  </a:extLst>
                </a:gridCol>
                <a:gridCol w="3964726">
                  <a:extLst>
                    <a:ext uri="{9D8B030D-6E8A-4147-A177-3AD203B41FA5}">
                      <a16:colId xmlns:a16="http://schemas.microsoft.com/office/drawing/2014/main" val="20001"/>
                    </a:ext>
                  </a:extLst>
                </a:gridCol>
                <a:gridCol w="3964726">
                  <a:extLst>
                    <a:ext uri="{9D8B030D-6E8A-4147-A177-3AD203B41FA5}">
                      <a16:colId xmlns:a16="http://schemas.microsoft.com/office/drawing/2014/main" val="20002"/>
                    </a:ext>
                  </a:extLst>
                </a:gridCol>
                <a:gridCol w="3964726">
                  <a:extLst>
                    <a:ext uri="{9D8B030D-6E8A-4147-A177-3AD203B41FA5}">
                      <a16:colId xmlns:a16="http://schemas.microsoft.com/office/drawing/2014/main" val="20003"/>
                    </a:ext>
                  </a:extLst>
                </a:gridCol>
              </a:tblGrid>
              <a:tr h="1555792">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Fichier</a:t>
                      </a:r>
                      <a:r>
                        <a:rPr lang="en-GB" sz="3200" b="0" i="0" u="none" strike="noStrike" cap="none" dirty="0">
                          <a:solidFill>
                            <a:schemeClr val="accent3">
                              <a:lumMod val="50000"/>
                            </a:schemeClr>
                          </a:solidFill>
                          <a:latin typeface="Fira Sans Medium Bold"/>
                          <a:cs typeface="Arial"/>
                          <a:sym typeface="Arial"/>
                        </a:rPr>
                        <a:t> CSV de </a:t>
                      </a:r>
                      <a:r>
                        <a:rPr lang="en-GB" sz="3200" b="0" i="0" u="none" strike="noStrike" cap="none" dirty="0" err="1">
                          <a:solidFill>
                            <a:schemeClr val="accent3">
                              <a:lumMod val="50000"/>
                            </a:schemeClr>
                          </a:solidFill>
                          <a:latin typeface="Fira Sans Medium Bold"/>
                          <a:cs typeface="Arial"/>
                          <a:sym typeface="Arial"/>
                        </a:rPr>
                        <a:t>données</a:t>
                      </a:r>
                      <a:r>
                        <a:rPr lang="en-GB" sz="3200" b="0" i="0" u="none" strike="noStrike" cap="none" dirty="0">
                          <a:solidFill>
                            <a:schemeClr val="accent3">
                              <a:lumMod val="50000"/>
                            </a:schemeClr>
                          </a:solidFill>
                          <a:latin typeface="Fira Sans Medium Bold"/>
                          <a:cs typeface="Arial"/>
                          <a:sym typeface="Arial"/>
                        </a:rPr>
                        <a:t> </a:t>
                      </a:r>
                      <a:endParaRPr sz="3200" dirty="0">
                        <a:solidFill>
                          <a:schemeClr val="accent4">
                            <a:lumMod val="60000"/>
                            <a:lumOff val="40000"/>
                          </a:schemeClr>
                        </a:solidFill>
                      </a:endParaRPr>
                    </a:p>
                  </a:txBody>
                  <a:tcPr marL="91425" marR="91425" marT="91425" marB="91425" anchor="ctr"/>
                </a:tc>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Producteur</a:t>
                      </a:r>
                      <a:endParaRPr sz="3200" b="0" i="0" u="none" strike="noStrike" cap="none" dirty="0">
                        <a:solidFill>
                          <a:schemeClr val="accent3">
                            <a:lumMod val="50000"/>
                          </a:schemeClr>
                        </a:solidFill>
                        <a:latin typeface="Fira Sans Medium Bold"/>
                        <a:cs typeface="Arial"/>
                        <a:sym typeface="Aria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Disponible sur</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Mode de </a:t>
                      </a:r>
                      <a:r>
                        <a:rPr kumimoji="0" lang="en-GB" sz="3200" b="0" i="0" u="none" strike="noStrike" kern="0" cap="none" spc="0" normalizeH="0" baseline="0" noProof="0" dirty="0" err="1">
                          <a:ln>
                            <a:noFill/>
                          </a:ln>
                          <a:solidFill>
                            <a:srgbClr val="5596AC">
                              <a:lumMod val="50000"/>
                            </a:srgbClr>
                          </a:solidFill>
                          <a:effectLst/>
                          <a:uLnTx/>
                          <a:uFillTx/>
                          <a:latin typeface="Fira Sans Medium Bold"/>
                          <a:ea typeface="+mn-ea"/>
                          <a:cs typeface="Arial"/>
                          <a:sym typeface="Arial"/>
                        </a:rPr>
                        <a:t>récolte</a:t>
                      </a:r>
                      <a:endPar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endParaRP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1000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dirty="0">
                          <a:solidFill>
                            <a:schemeClr val="accent4">
                              <a:lumMod val="60000"/>
                              <a:lumOff val="40000"/>
                            </a:schemeClr>
                          </a:solidFill>
                        </a:rPr>
                        <a:t>Données sur la propagation du covid-19</a:t>
                      </a:r>
                    </a:p>
                    <a:p>
                      <a:pPr marL="0" lvl="0" indent="0" algn="l" rtl="0">
                        <a:spcBef>
                          <a:spcPts val="0"/>
                        </a:spcBef>
                        <a:spcAft>
                          <a:spcPts val="0"/>
                        </a:spcAft>
                        <a:buNone/>
                      </a:pPr>
                      <a:endParaRPr sz="2400" dirty="0">
                        <a:solidFill>
                          <a:schemeClr val="accent4">
                            <a:lumMod val="60000"/>
                            <a:lumOff val="40000"/>
                          </a:schemeClr>
                        </a:solidFill>
                      </a:endParaRPr>
                    </a:p>
                  </a:txBody>
                  <a:tcPr marL="91425" marR="91425" marT="91425" marB="91425" anchor="ctr"/>
                </a:tc>
                <a:tc>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Suivi quotidien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0001"/>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Données sur la couverture vaccinale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lvl="0" indent="0" algn="l" rtl="0">
                        <a:spcBef>
                          <a:spcPts val="0"/>
                        </a:spcBef>
                        <a:spcAft>
                          <a:spcPts val="0"/>
                        </a:spcAft>
                        <a:buNone/>
                      </a:pPr>
                      <a:endParaRPr sz="18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vMerge="1">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extLst>
                  <a:ext uri="{0D108BD9-81ED-4DB2-BD59-A6C34878D82A}">
                    <a16:rowId xmlns:a16="http://schemas.microsoft.com/office/drawing/2014/main" val="10002"/>
                  </a:ext>
                </a:extLst>
              </a:tr>
              <a:tr h="1434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Caractéristiques démographiques et géographiques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Site de </a:t>
                      </a:r>
                      <a:r>
                        <a:rPr lang="en-GB" sz="2400" b="0" i="0" u="none" strike="noStrike" cap="none" dirty="0" err="1">
                          <a:solidFill>
                            <a:schemeClr val="accent4">
                              <a:lumMod val="50000"/>
                            </a:schemeClr>
                          </a:solidFill>
                          <a:latin typeface="+mn-lt"/>
                          <a:ea typeface="+mn-ea"/>
                          <a:cs typeface="+mn-cs"/>
                          <a:sym typeface="Arial"/>
                        </a:rPr>
                        <a:t>l’INSEE</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1">
                              <a:lumMod val="75000"/>
                            </a:schemeClr>
                          </a:solidFill>
                          <a:latin typeface="+mn-lt"/>
                          <a:ea typeface="+mn-ea"/>
                          <a:cs typeface="+mn-cs"/>
                          <a:sym typeface="Arial"/>
                        </a:rPr>
                        <a:t>D</a:t>
                      </a:r>
                      <a:r>
                        <a:rPr lang="fr-FR" sz="2400" b="0" i="0" u="none" strike="noStrike" cap="none" dirty="0" err="1">
                          <a:solidFill>
                            <a:schemeClr val="accent1">
                              <a:lumMod val="75000"/>
                            </a:schemeClr>
                          </a:solidFill>
                          <a:latin typeface="+mn-lt"/>
                          <a:ea typeface="+mn-ea"/>
                          <a:cs typeface="+mn-cs"/>
                          <a:sym typeface="Arial"/>
                        </a:rPr>
                        <a:t>onnées</a:t>
                      </a:r>
                      <a:r>
                        <a:rPr lang="fr-FR" sz="2400" b="0" i="0" u="none" strike="noStrike" cap="none" dirty="0">
                          <a:solidFill>
                            <a:schemeClr val="accent1">
                              <a:lumMod val="75000"/>
                            </a:schemeClr>
                          </a:solidFill>
                          <a:latin typeface="+mn-lt"/>
                          <a:ea typeface="+mn-ea"/>
                          <a:cs typeface="+mn-cs"/>
                          <a:sym typeface="Arial"/>
                        </a:rPr>
                        <a:t> annuelles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11021279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Mesures gouvernementales du 10 avril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Web scrapping</a:t>
                      </a: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50000"/>
                            </a:schemeClr>
                          </a:solidFill>
                          <a:latin typeface="+mn-lt"/>
                          <a:ea typeface="+mn-ea"/>
                          <a:cs typeface="+mn-cs"/>
                          <a:sym typeface="Arial"/>
                        </a:rPr>
                        <a:t>nord.gouv.fr/</a:t>
                      </a:r>
                      <a:r>
                        <a:rPr lang="fr-FR" sz="2400" b="0" i="0" u="none" strike="noStrike" cap="none" dirty="0" err="1">
                          <a:solidFill>
                            <a:schemeClr val="accent4">
                              <a:lumMod val="50000"/>
                            </a:schemeClr>
                          </a:solidFill>
                          <a:latin typeface="+mn-lt"/>
                          <a:ea typeface="+mn-ea"/>
                          <a:cs typeface="+mn-cs"/>
                          <a:sym typeface="Arial"/>
                        </a:rPr>
                        <a:t>Actualites</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2949219100"/>
                  </a:ext>
                </a:extLst>
              </a:tr>
            </a:tbl>
          </a:graphicData>
        </a:graphic>
      </p:graphicFrame>
      <p:pic>
        <p:nvPicPr>
          <p:cNvPr id="29" name="Image 28">
            <a:extLst>
              <a:ext uri="{FF2B5EF4-FFF2-40B4-BE49-F238E27FC236}">
                <a16:creationId xmlns:a16="http://schemas.microsoft.com/office/drawing/2014/main" id="{6CD71DED-F2FC-4846-5D67-5F0C4BF0EB7A}"/>
              </a:ext>
            </a:extLst>
          </p:cNvPr>
          <p:cNvPicPr>
            <a:picLocks noChangeAspect="1"/>
          </p:cNvPicPr>
          <p:nvPr/>
        </p:nvPicPr>
        <p:blipFill>
          <a:blip r:embed="rId4"/>
          <a:stretch>
            <a:fillRect/>
          </a:stretch>
        </p:blipFill>
        <p:spPr>
          <a:xfrm>
            <a:off x="5882347" y="3224987"/>
            <a:ext cx="1686853" cy="1219872"/>
          </a:xfrm>
          <a:prstGeom prst="rect">
            <a:avLst/>
          </a:prstGeom>
        </p:spPr>
      </p:pic>
      <p:pic>
        <p:nvPicPr>
          <p:cNvPr id="34" name="Image 33">
            <a:extLst>
              <a:ext uri="{FF2B5EF4-FFF2-40B4-BE49-F238E27FC236}">
                <a16:creationId xmlns:a16="http://schemas.microsoft.com/office/drawing/2014/main" id="{044A643B-3F1D-4BC2-636E-15DFE473942C}"/>
              </a:ext>
            </a:extLst>
          </p:cNvPr>
          <p:cNvPicPr>
            <a:picLocks noChangeAspect="1"/>
          </p:cNvPicPr>
          <p:nvPr/>
        </p:nvPicPr>
        <p:blipFill>
          <a:blip r:embed="rId5"/>
          <a:stretch>
            <a:fillRect/>
          </a:stretch>
        </p:blipFill>
        <p:spPr>
          <a:xfrm>
            <a:off x="5882347" y="4771505"/>
            <a:ext cx="1686854" cy="917962"/>
          </a:xfrm>
          <a:prstGeom prst="rect">
            <a:avLst/>
          </a:prstGeom>
        </p:spPr>
      </p:pic>
      <p:pic>
        <p:nvPicPr>
          <p:cNvPr id="35" name="Image 34">
            <a:extLst>
              <a:ext uri="{FF2B5EF4-FFF2-40B4-BE49-F238E27FC236}">
                <a16:creationId xmlns:a16="http://schemas.microsoft.com/office/drawing/2014/main" id="{D8E97121-E512-7E18-EA0B-45BA270D4FBE}"/>
              </a:ext>
            </a:extLst>
          </p:cNvPr>
          <p:cNvPicPr>
            <a:picLocks noChangeAspect="1"/>
          </p:cNvPicPr>
          <p:nvPr/>
        </p:nvPicPr>
        <p:blipFill>
          <a:blip r:embed="rId6"/>
          <a:stretch>
            <a:fillRect/>
          </a:stretch>
        </p:blipFill>
        <p:spPr>
          <a:xfrm>
            <a:off x="6139996" y="6317511"/>
            <a:ext cx="1171554" cy="1143323"/>
          </a:xfrm>
          <a:prstGeom prst="rect">
            <a:avLst/>
          </a:prstGeom>
        </p:spPr>
      </p:pic>
      <p:sp>
        <p:nvSpPr>
          <p:cNvPr id="2" name="Google Shape;1483;p42">
            <a:extLst>
              <a:ext uri="{FF2B5EF4-FFF2-40B4-BE49-F238E27FC236}">
                <a16:creationId xmlns:a16="http://schemas.microsoft.com/office/drawing/2014/main" id="{4604049A-CF21-D44F-1867-E8DF2D7093B2}"/>
              </a:ext>
            </a:extLst>
          </p:cNvPr>
          <p:cNvSpPr/>
          <p:nvPr/>
        </p:nvSpPr>
        <p:spPr>
          <a:xfrm>
            <a:off x="13797048" y="5078552"/>
            <a:ext cx="2036510" cy="730719"/>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4" name="Rectangle : coins arrondis 3">
            <a:extLst>
              <a:ext uri="{FF2B5EF4-FFF2-40B4-BE49-F238E27FC236}">
                <a16:creationId xmlns:a16="http://schemas.microsoft.com/office/drawing/2014/main" id="{F7EDC521-728C-D3C7-37A4-3D9241AFBEF7}"/>
              </a:ext>
            </a:extLst>
          </p:cNvPr>
          <p:cNvSpPr/>
          <p:nvPr/>
        </p:nvSpPr>
        <p:spPr>
          <a:xfrm>
            <a:off x="753979" y="2839453"/>
            <a:ext cx="4350537" cy="3224463"/>
          </a:xfrm>
          <a:prstGeom prst="round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Google Shape;1483;p42">
            <a:extLst>
              <a:ext uri="{FF2B5EF4-FFF2-40B4-BE49-F238E27FC236}">
                <a16:creationId xmlns:a16="http://schemas.microsoft.com/office/drawing/2014/main" id="{3FFC962A-A0A6-3B7C-9B3E-6C00756B928C}"/>
              </a:ext>
            </a:extLst>
          </p:cNvPr>
          <p:cNvSpPr/>
          <p:nvPr/>
        </p:nvSpPr>
        <p:spPr>
          <a:xfrm>
            <a:off x="7504054" y="233981"/>
            <a:ext cx="2036510" cy="730719"/>
          </a:xfrm>
          <a:prstGeom prst="roundRect">
            <a:avLst>
              <a:gd name="adj" fmla="val 50000"/>
            </a:avLst>
          </a:prstGeom>
          <a:solidFill>
            <a:srgbClr val="FFFFFF"/>
          </a:solidFill>
          <a:ln w="28575" cap="flat" cmpd="sng">
            <a:solidFill>
              <a:schemeClr val="accent1">
                <a:lumMod val="75000"/>
              </a:schemeClr>
            </a:solidFill>
            <a:prstDash val="solid"/>
            <a:round/>
            <a:headEnd type="none" w="sm" len="sm"/>
            <a:tailEnd type="none" w="sm" len="sm"/>
          </a:ln>
          <a:effectLst>
            <a:glow rad="228600">
              <a:schemeClr val="accent3">
                <a:satMod val="175000"/>
                <a:alpha val="40000"/>
              </a:schemeClr>
            </a:glow>
          </a:effectLst>
        </p:spPr>
        <p:txBody>
          <a:bodyPr spcFirstLastPara="1" wrap="square" lIns="137138" tIns="137138" rIns="137138" bIns="137138" anchor="ctr" anchorCtr="0">
            <a:noAutofit/>
          </a:bodyPr>
          <a:lstStyle/>
          <a:p>
            <a:pPr algn="ctr">
              <a:buClr>
                <a:srgbClr val="000000"/>
              </a:buClr>
              <a:buSzPts val="1100"/>
            </a:pPr>
            <a:r>
              <a:rPr lang="en"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dirty="0">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sp>
        <p:nvSpPr>
          <p:cNvPr id="6" name="Rectangle : coins arrondis 5">
            <a:extLst>
              <a:ext uri="{FF2B5EF4-FFF2-40B4-BE49-F238E27FC236}">
                <a16:creationId xmlns:a16="http://schemas.microsoft.com/office/drawing/2014/main" id="{91190088-2F5F-363A-B174-75A94DC17AAF}"/>
              </a:ext>
            </a:extLst>
          </p:cNvPr>
          <p:cNvSpPr/>
          <p:nvPr/>
        </p:nvSpPr>
        <p:spPr>
          <a:xfrm>
            <a:off x="667589" y="1221373"/>
            <a:ext cx="16465379" cy="8596394"/>
          </a:xfrm>
          <a:prstGeom prst="roundRect">
            <a:avLst/>
          </a:prstGeom>
          <a:noFill/>
          <a:ln>
            <a:solidFill>
              <a:schemeClr val="accent1">
                <a:lumMod val="75000"/>
              </a:schemeClr>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79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9" name="Image 8">
            <a:extLst>
              <a:ext uri="{FF2B5EF4-FFF2-40B4-BE49-F238E27FC236}">
                <a16:creationId xmlns:a16="http://schemas.microsoft.com/office/drawing/2014/main" id="{029DAF4D-8888-5661-1836-CB7D8350AC5A}"/>
              </a:ext>
            </a:extLst>
          </p:cNvPr>
          <p:cNvPicPr>
            <a:picLocks noChangeAspect="1"/>
          </p:cNvPicPr>
          <p:nvPr/>
        </p:nvPicPr>
        <p:blipFill>
          <a:blip r:embed="rId3"/>
          <a:stretch>
            <a:fillRect/>
          </a:stretch>
        </p:blipFill>
        <p:spPr>
          <a:xfrm>
            <a:off x="6583207" y="3908077"/>
            <a:ext cx="882954" cy="791614"/>
          </a:xfrm>
          <a:prstGeom prst="rect">
            <a:avLst/>
          </a:prstGeom>
        </p:spPr>
      </p:pic>
      <p:pic>
        <p:nvPicPr>
          <p:cNvPr id="3" name="Image 2">
            <a:extLst>
              <a:ext uri="{FF2B5EF4-FFF2-40B4-BE49-F238E27FC236}">
                <a16:creationId xmlns:a16="http://schemas.microsoft.com/office/drawing/2014/main" id="{50F4ADDA-8B10-10F6-9133-E006B5E5BFC1}"/>
              </a:ext>
            </a:extLst>
          </p:cNvPr>
          <p:cNvPicPr>
            <a:picLocks noChangeAspect="1"/>
          </p:cNvPicPr>
          <p:nvPr/>
        </p:nvPicPr>
        <p:blipFill>
          <a:blip r:embed="rId4"/>
          <a:stretch>
            <a:fillRect/>
          </a:stretch>
        </p:blipFill>
        <p:spPr>
          <a:xfrm>
            <a:off x="10872145" y="3794884"/>
            <a:ext cx="1030518" cy="905605"/>
          </a:xfrm>
          <a:prstGeom prst="rect">
            <a:avLst/>
          </a:prstGeom>
        </p:spPr>
      </p:pic>
      <p:pic>
        <p:nvPicPr>
          <p:cNvPr id="5" name="Image 4">
            <a:extLst>
              <a:ext uri="{FF2B5EF4-FFF2-40B4-BE49-F238E27FC236}">
                <a16:creationId xmlns:a16="http://schemas.microsoft.com/office/drawing/2014/main" id="{7C7E16B7-F0B5-E1E0-8025-867AE19DA2E5}"/>
              </a:ext>
            </a:extLst>
          </p:cNvPr>
          <p:cNvPicPr>
            <a:picLocks noChangeAspect="1"/>
          </p:cNvPicPr>
          <p:nvPr/>
        </p:nvPicPr>
        <p:blipFill>
          <a:blip r:embed="rId5"/>
          <a:stretch>
            <a:fillRect/>
          </a:stretch>
        </p:blipFill>
        <p:spPr>
          <a:xfrm>
            <a:off x="11025078" y="8295853"/>
            <a:ext cx="1005697" cy="871603"/>
          </a:xfrm>
          <a:prstGeom prst="rect">
            <a:avLst/>
          </a:prstGeom>
        </p:spPr>
      </p:pic>
      <p:sp>
        <p:nvSpPr>
          <p:cNvPr id="408" name="Google Shape;408;g208d49cec94_0_849"/>
          <p:cNvSpPr txBox="1"/>
          <p:nvPr/>
        </p:nvSpPr>
        <p:spPr>
          <a:xfrm>
            <a:off x="86930" y="-1318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dirty="0">
                <a:solidFill>
                  <a:schemeClr val="accent3">
                    <a:lumMod val="50000"/>
                  </a:schemeClr>
                </a:solidFill>
                <a:latin typeface="Fira Sans Medium Bold"/>
                <a:sym typeface="Fira Sans"/>
              </a:rPr>
              <a:t>Framework </a:t>
            </a:r>
            <a:r>
              <a:rPr lang="en-GB" sz="4800" dirty="0" err="1">
                <a:solidFill>
                  <a:schemeClr val="accent3">
                    <a:lumMod val="50000"/>
                  </a:schemeClr>
                </a:solidFill>
                <a:latin typeface="Fira Sans Medium Bold"/>
                <a:sym typeface="Fira Sans"/>
              </a:rPr>
              <a:t>Proposé</a:t>
            </a:r>
            <a:r>
              <a:rPr lang="en-GB" sz="4800" b="1" i="0" u="none" strike="noStrike" cap="none" dirty="0">
                <a:solidFill>
                  <a:srgbClr val="2A4B56"/>
                </a:solidFill>
                <a:latin typeface="Fira Sans"/>
                <a:ea typeface="Fira Sans"/>
                <a:cs typeface="Fira Sans"/>
                <a:sym typeface="Fira Sans"/>
              </a:rPr>
              <a:t>: </a:t>
            </a:r>
            <a:r>
              <a:rPr lang="en-GB" sz="4800" b="1" dirty="0">
                <a:solidFill>
                  <a:srgbClr val="2A4B56"/>
                </a:solidFill>
                <a:latin typeface="Fira Sans"/>
                <a:ea typeface="Fira Sans"/>
                <a:cs typeface="Fira Sans"/>
                <a:sym typeface="Fira Sans"/>
              </a:rPr>
              <a:t>Apache Spark</a:t>
            </a:r>
            <a:r>
              <a:rPr lang="en-GB" sz="4800" b="1" u="none" strike="noStrike" cap="none" dirty="0">
                <a:solidFill>
                  <a:srgbClr val="2A4B56"/>
                </a:solidFill>
                <a:latin typeface="Fira Sans"/>
                <a:ea typeface="Fira Sans"/>
                <a:cs typeface="Fira Sans"/>
                <a:sym typeface="Fira Sans"/>
              </a:rPr>
              <a:t> </a:t>
            </a:r>
            <a:endParaRPr sz="4800" b="1" u="none" strike="noStrike" cap="none" dirty="0">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
        <p:nvSpPr>
          <p:cNvPr id="444" name="Freeform: Shape 71">
            <a:extLst>
              <a:ext uri="{FF2B5EF4-FFF2-40B4-BE49-F238E27FC236}">
                <a16:creationId xmlns:a16="http://schemas.microsoft.com/office/drawing/2014/main" id="{298DEFD4-0EF3-7FAD-5742-5ACFFA9137EE}"/>
              </a:ext>
            </a:extLst>
          </p:cNvPr>
          <p:cNvSpPr/>
          <p:nvPr/>
        </p:nvSpPr>
        <p:spPr>
          <a:xfrm>
            <a:off x="779245" y="746568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5" name="Freeform: Shape 72">
            <a:extLst>
              <a:ext uri="{FF2B5EF4-FFF2-40B4-BE49-F238E27FC236}">
                <a16:creationId xmlns:a16="http://schemas.microsoft.com/office/drawing/2014/main" id="{28BA4CD4-73D6-9EBD-C27E-BE143CD91395}"/>
              </a:ext>
            </a:extLst>
          </p:cNvPr>
          <p:cNvSpPr/>
          <p:nvPr/>
        </p:nvSpPr>
        <p:spPr>
          <a:xfrm>
            <a:off x="729025" y="7446892"/>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6" name="Freeform: Shape 71">
            <a:extLst>
              <a:ext uri="{FF2B5EF4-FFF2-40B4-BE49-F238E27FC236}">
                <a16:creationId xmlns:a16="http://schemas.microsoft.com/office/drawing/2014/main" id="{1F0263EA-387A-4F16-9BC1-89F1CED85B32}"/>
              </a:ext>
            </a:extLst>
          </p:cNvPr>
          <p:cNvSpPr/>
          <p:nvPr/>
        </p:nvSpPr>
        <p:spPr>
          <a:xfrm>
            <a:off x="802105" y="4167089"/>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47" name="Freeform: Shape 72">
            <a:extLst>
              <a:ext uri="{FF2B5EF4-FFF2-40B4-BE49-F238E27FC236}">
                <a16:creationId xmlns:a16="http://schemas.microsoft.com/office/drawing/2014/main" id="{A2FDF239-EE1E-A245-1623-250C206D0EED}"/>
              </a:ext>
            </a:extLst>
          </p:cNvPr>
          <p:cNvSpPr/>
          <p:nvPr/>
        </p:nvSpPr>
        <p:spPr>
          <a:xfrm>
            <a:off x="797810" y="416553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sp>
        <p:nvSpPr>
          <p:cNvPr id="448" name="Freeform: Shape 65">
            <a:extLst>
              <a:ext uri="{FF2B5EF4-FFF2-40B4-BE49-F238E27FC236}">
                <a16:creationId xmlns:a16="http://schemas.microsoft.com/office/drawing/2014/main" id="{DEF983FF-5AE1-C0A2-D7EA-68BF594F56CC}"/>
              </a:ext>
            </a:extLst>
          </p:cNvPr>
          <p:cNvSpPr/>
          <p:nvPr/>
        </p:nvSpPr>
        <p:spPr>
          <a:xfrm>
            <a:off x="6649672" y="4848098"/>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49" name="Freeform: Shape 66">
            <a:extLst>
              <a:ext uri="{FF2B5EF4-FFF2-40B4-BE49-F238E27FC236}">
                <a16:creationId xmlns:a16="http://schemas.microsoft.com/office/drawing/2014/main" id="{1A7FAAD2-9D22-FB27-7F4D-E2C4CCC8B1C6}"/>
              </a:ext>
            </a:extLst>
          </p:cNvPr>
          <p:cNvSpPr/>
          <p:nvPr/>
        </p:nvSpPr>
        <p:spPr>
          <a:xfrm flipV="1">
            <a:off x="7293643" y="6435996"/>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50" name="Freeform: Shape 67">
            <a:extLst>
              <a:ext uri="{FF2B5EF4-FFF2-40B4-BE49-F238E27FC236}">
                <a16:creationId xmlns:a16="http://schemas.microsoft.com/office/drawing/2014/main" id="{757510B1-2F38-BAF4-73AD-BF029737369F}"/>
              </a:ext>
            </a:extLst>
          </p:cNvPr>
          <p:cNvSpPr/>
          <p:nvPr/>
        </p:nvSpPr>
        <p:spPr>
          <a:xfrm>
            <a:off x="11839600" y="4848098"/>
            <a:ext cx="1337922" cy="3224474"/>
          </a:xfrm>
          <a:custGeom>
            <a:avLst/>
            <a:gdLst>
              <a:gd name="connsiteX0" fmla="*/ 685705 w 685704"/>
              <a:gd name="connsiteY0" fmla="*/ 0 h 1652587"/>
              <a:gd name="connsiteX1" fmla="*/ 241268 w 685704"/>
              <a:gd name="connsiteY1" fmla="*/ 0 h 1652587"/>
              <a:gd name="connsiteX2" fmla="*/ 0 w 685704"/>
              <a:gd name="connsiteY2" fmla="*/ 241268 h 1652587"/>
              <a:gd name="connsiteX3" fmla="*/ 0 w 685704"/>
              <a:gd name="connsiteY3" fmla="*/ 1411319 h 1652587"/>
              <a:gd name="connsiteX4" fmla="*/ 241268 w 685704"/>
              <a:gd name="connsiteY4" fmla="*/ 1652587 h 1652587"/>
              <a:gd name="connsiteX5" fmla="*/ 685705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4763" cap="flat">
            <a:solidFill>
              <a:schemeClr val="tx1">
                <a:lumMod val="85000"/>
                <a:lumOff val="15000"/>
              </a:schemeClr>
            </a:solidFill>
            <a:prstDash val="solid"/>
            <a:miter/>
          </a:ln>
        </p:spPr>
        <p:txBody>
          <a:bodyPr rtlCol="0" anchor="ctr"/>
          <a:lstStyle/>
          <a:p>
            <a:endParaRPr lang="en-US" sz="2025"/>
          </a:p>
        </p:txBody>
      </p:sp>
      <p:sp>
        <p:nvSpPr>
          <p:cNvPr id="451" name="Freeform: Shape 68">
            <a:extLst>
              <a:ext uri="{FF2B5EF4-FFF2-40B4-BE49-F238E27FC236}">
                <a16:creationId xmlns:a16="http://schemas.microsoft.com/office/drawing/2014/main" id="{50D41122-6E3F-3733-6EFD-2719277AE56E}"/>
              </a:ext>
            </a:extLst>
          </p:cNvPr>
          <p:cNvSpPr/>
          <p:nvPr/>
        </p:nvSpPr>
        <p:spPr>
          <a:xfrm>
            <a:off x="10097033" y="6465537"/>
            <a:ext cx="1211546" cy="18585"/>
          </a:xfrm>
          <a:custGeom>
            <a:avLst/>
            <a:gdLst>
              <a:gd name="connsiteX0" fmla="*/ 620935 w 620934"/>
              <a:gd name="connsiteY0" fmla="*/ 0 h 9525"/>
              <a:gd name="connsiteX1" fmla="*/ 0 w 620934"/>
              <a:gd name="connsiteY1" fmla="*/ 0 h 9525"/>
            </a:gdLst>
            <a:ahLst/>
            <a:cxnLst>
              <a:cxn ang="0">
                <a:pos x="connsiteX0" y="connsiteY0"/>
              </a:cxn>
              <a:cxn ang="0">
                <a:pos x="connsiteX1" y="connsiteY1"/>
              </a:cxn>
            </a:cxnLst>
            <a:rect l="l" t="t" r="r" b="b"/>
            <a:pathLst>
              <a:path w="620934" h="9525">
                <a:moveTo>
                  <a:pt x="620935" y="0"/>
                </a:moveTo>
                <a:lnTo>
                  <a:pt x="0" y="0"/>
                </a:lnTo>
              </a:path>
            </a:pathLst>
          </a:custGeom>
          <a:ln w="4763" cap="flat">
            <a:solidFill>
              <a:schemeClr val="tx1">
                <a:lumMod val="85000"/>
                <a:lumOff val="15000"/>
              </a:schemeClr>
            </a:solidFill>
            <a:prstDash val="solid"/>
            <a:miter/>
          </a:ln>
        </p:spPr>
        <p:txBody>
          <a:bodyPr rtlCol="0" anchor="ctr"/>
          <a:lstStyle/>
          <a:p>
            <a:endParaRPr lang="en-US" sz="2025"/>
          </a:p>
        </p:txBody>
      </p:sp>
      <p:sp>
        <p:nvSpPr>
          <p:cNvPr id="452" name="Freeform: Shape 69">
            <a:extLst>
              <a:ext uri="{FF2B5EF4-FFF2-40B4-BE49-F238E27FC236}">
                <a16:creationId xmlns:a16="http://schemas.microsoft.com/office/drawing/2014/main" id="{8A6C8935-0D98-AE26-BBA5-DFC1355ABBC1}"/>
              </a:ext>
            </a:extLst>
          </p:cNvPr>
          <p:cNvSpPr/>
          <p:nvPr/>
        </p:nvSpPr>
        <p:spPr>
          <a:xfrm>
            <a:off x="15094467" y="7233687"/>
            <a:ext cx="99615" cy="99615"/>
          </a:xfrm>
          <a:custGeom>
            <a:avLst/>
            <a:gdLst>
              <a:gd name="connsiteX0" fmla="*/ 0 w 51054"/>
              <a:gd name="connsiteY0" fmla="*/ 25432 h 51054"/>
              <a:gd name="connsiteX1" fmla="*/ 25432 w 51054"/>
              <a:gd name="connsiteY1" fmla="*/ 51054 h 51054"/>
              <a:gd name="connsiteX2" fmla="*/ 51054 w 51054"/>
              <a:gd name="connsiteY2" fmla="*/ 25622 h 51054"/>
              <a:gd name="connsiteX3" fmla="*/ 25622 w 51054"/>
              <a:gd name="connsiteY3" fmla="*/ 0 h 51054"/>
              <a:gd name="connsiteX4" fmla="*/ 25527 w 51054"/>
              <a:gd name="connsiteY4" fmla="*/ 0 h 51054"/>
              <a:gd name="connsiteX5" fmla="*/ 0 w 51054"/>
              <a:gd name="connsiteY5" fmla="*/ 25432 h 5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 h="51054">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tx1"/>
          </a:solidFill>
          <a:ln w="9525" cap="flat">
            <a:noFill/>
            <a:prstDash val="solid"/>
            <a:miter/>
          </a:ln>
        </p:spPr>
        <p:txBody>
          <a:bodyPr rtlCol="0" anchor="ctr"/>
          <a:lstStyle/>
          <a:p>
            <a:endParaRPr lang="en-US" sz="2025"/>
          </a:p>
        </p:txBody>
      </p:sp>
      <p:sp>
        <p:nvSpPr>
          <p:cNvPr id="453" name="Freeform: Shape 70">
            <a:extLst>
              <a:ext uri="{FF2B5EF4-FFF2-40B4-BE49-F238E27FC236}">
                <a16:creationId xmlns:a16="http://schemas.microsoft.com/office/drawing/2014/main" id="{BDF21394-222C-E371-949D-872E7BDFAA02}"/>
              </a:ext>
            </a:extLst>
          </p:cNvPr>
          <p:cNvSpPr/>
          <p:nvPr/>
        </p:nvSpPr>
        <p:spPr>
          <a:xfrm>
            <a:off x="15070123" y="7208970"/>
            <a:ext cx="148679" cy="148679"/>
          </a:xfrm>
          <a:custGeom>
            <a:avLst/>
            <a:gdLst>
              <a:gd name="connsiteX0" fmla="*/ 0 w 76200"/>
              <a:gd name="connsiteY0" fmla="*/ 38100 h 76200"/>
              <a:gd name="connsiteX1" fmla="*/ 38100 w 76200"/>
              <a:gd name="connsiteY1" fmla="*/ 76200 h 76200"/>
              <a:gd name="connsiteX2" fmla="*/ 76200 w 76200"/>
              <a:gd name="connsiteY2" fmla="*/ 38100 h 76200"/>
              <a:gd name="connsiteX3" fmla="*/ 38100 w 76200"/>
              <a:gd name="connsiteY3" fmla="*/ 0 h 76200"/>
              <a:gd name="connsiteX4" fmla="*/ 0 w 76200"/>
              <a:gd name="connsiteY4" fmla="*/ 38100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3429" cap="flat">
            <a:solidFill>
              <a:schemeClr val="tx1"/>
            </a:solidFill>
            <a:prstDash val="solid"/>
            <a:miter/>
          </a:ln>
        </p:spPr>
        <p:txBody>
          <a:bodyPr rtlCol="0" anchor="ctr"/>
          <a:lstStyle/>
          <a:p>
            <a:endParaRPr lang="en-US" sz="2025"/>
          </a:p>
        </p:txBody>
      </p:sp>
      <p:sp>
        <p:nvSpPr>
          <p:cNvPr id="454" name="Freeform: Shape 74">
            <a:extLst>
              <a:ext uri="{FF2B5EF4-FFF2-40B4-BE49-F238E27FC236}">
                <a16:creationId xmlns:a16="http://schemas.microsoft.com/office/drawing/2014/main" id="{205CA527-66FC-E305-006C-B9270C02F85A}"/>
              </a:ext>
            </a:extLst>
          </p:cNvPr>
          <p:cNvSpPr/>
          <p:nvPr/>
        </p:nvSpPr>
        <p:spPr>
          <a:xfrm>
            <a:off x="997254" y="4260662"/>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01</a:t>
            </a:r>
            <a:endParaRPr lang="en-US" sz="3150" b="1" dirty="0">
              <a:ln w="22225">
                <a:solidFill>
                  <a:srgbClr val="00B050"/>
                </a:solidFill>
                <a:prstDash val="solid"/>
              </a:ln>
              <a:solidFill>
                <a:schemeClr val="accent2">
                  <a:lumMod val="40000"/>
                  <a:lumOff val="60000"/>
                </a:schemeClr>
              </a:solidFill>
            </a:endParaRPr>
          </a:p>
        </p:txBody>
      </p:sp>
      <p:sp>
        <p:nvSpPr>
          <p:cNvPr id="455" name="Freeform: Shape 76">
            <a:extLst>
              <a:ext uri="{FF2B5EF4-FFF2-40B4-BE49-F238E27FC236}">
                <a16:creationId xmlns:a16="http://schemas.microsoft.com/office/drawing/2014/main" id="{DA031B53-5033-E01F-C8B9-D180FD2D97A0}"/>
              </a:ext>
            </a:extLst>
          </p:cNvPr>
          <p:cNvSpPr/>
          <p:nvPr/>
        </p:nvSpPr>
        <p:spPr>
          <a:xfrm>
            <a:off x="1086092" y="4337605"/>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B0F0">
                <a:alpha val="60000"/>
              </a:srgbClr>
            </a:glow>
          </a:effectLst>
        </p:spPr>
        <p:txBody>
          <a:bodyPr rtlCol="0" anchor="ctr"/>
          <a:lstStyle/>
          <a:p>
            <a:endParaRPr lang="en-US" sz="2025"/>
          </a:p>
        </p:txBody>
      </p:sp>
      <p:pic>
        <p:nvPicPr>
          <p:cNvPr id="456" name="Picture 91">
            <a:extLst>
              <a:ext uri="{FF2B5EF4-FFF2-40B4-BE49-F238E27FC236}">
                <a16:creationId xmlns:a16="http://schemas.microsoft.com/office/drawing/2014/main" id="{E2E201AA-3B03-E4CC-7FAD-7E96B154BD18}"/>
              </a:ext>
            </a:extLst>
          </p:cNvPr>
          <p:cNvPicPr>
            <a:picLocks noChangeAspect="1"/>
          </p:cNvPicPr>
          <p:nvPr/>
        </p:nvPicPr>
        <p:blipFill>
          <a:blip r:embed="rId7"/>
          <a:stretch>
            <a:fillRect/>
          </a:stretch>
        </p:blipFill>
        <p:spPr>
          <a:xfrm>
            <a:off x="7961631" y="5431476"/>
            <a:ext cx="2430897" cy="2123135"/>
          </a:xfrm>
          <a:custGeom>
            <a:avLst/>
            <a:gdLst>
              <a:gd name="connsiteX0" fmla="*/ 0 w 1245869"/>
              <a:gd name="connsiteY0" fmla="*/ 0 h 1088136"/>
              <a:gd name="connsiteX1" fmla="*/ 1245870 w 1245869"/>
              <a:gd name="connsiteY1" fmla="*/ 0 h 1088136"/>
              <a:gd name="connsiteX2" fmla="*/ 1245870 w 1245869"/>
              <a:gd name="connsiteY2" fmla="*/ 1088136 h 1088136"/>
              <a:gd name="connsiteX3" fmla="*/ 0 w 1245869"/>
              <a:gd name="connsiteY3" fmla="*/ 1088136 h 1088136"/>
            </a:gdLst>
            <a:ahLst/>
            <a:cxnLst>
              <a:cxn ang="0">
                <a:pos x="connsiteX0" y="connsiteY0"/>
              </a:cxn>
              <a:cxn ang="0">
                <a:pos x="connsiteX1" y="connsiteY1"/>
              </a:cxn>
              <a:cxn ang="0">
                <a:pos x="connsiteX2" y="connsiteY2"/>
              </a:cxn>
              <a:cxn ang="0">
                <a:pos x="connsiteX3" y="connsiteY3"/>
              </a:cxn>
            </a:cxnLst>
            <a:rect l="l" t="t" r="r" b="b"/>
            <a:pathLst>
              <a:path w="1245869" h="1088136">
                <a:moveTo>
                  <a:pt x="0" y="0"/>
                </a:moveTo>
                <a:lnTo>
                  <a:pt x="1245870" y="0"/>
                </a:lnTo>
                <a:lnTo>
                  <a:pt x="1245870" y="1088136"/>
                </a:lnTo>
                <a:lnTo>
                  <a:pt x="0" y="1088136"/>
                </a:lnTo>
                <a:close/>
              </a:path>
            </a:pathLst>
          </a:custGeom>
        </p:spPr>
      </p:pic>
      <p:sp>
        <p:nvSpPr>
          <p:cNvPr id="457" name="Freeform: Shape 92">
            <a:extLst>
              <a:ext uri="{FF2B5EF4-FFF2-40B4-BE49-F238E27FC236}">
                <a16:creationId xmlns:a16="http://schemas.microsoft.com/office/drawing/2014/main" id="{46979D52-311E-DE82-4C5B-BCA46A5620E4}"/>
              </a:ext>
            </a:extLst>
          </p:cNvPr>
          <p:cNvSpPr/>
          <p:nvPr/>
        </p:nvSpPr>
        <p:spPr>
          <a:xfrm>
            <a:off x="8012555" y="5479796"/>
            <a:ext cx="2278689" cy="1973525"/>
          </a:xfrm>
          <a:custGeom>
            <a:avLst/>
            <a:gdLst>
              <a:gd name="connsiteX0" fmla="*/ 291941 w 1167860"/>
              <a:gd name="connsiteY0" fmla="*/ 0 h 1011459"/>
              <a:gd name="connsiteX1" fmla="*/ 875919 w 1167860"/>
              <a:gd name="connsiteY1" fmla="*/ 0 h 1011459"/>
              <a:gd name="connsiteX2" fmla="*/ 1167860 w 1167860"/>
              <a:gd name="connsiteY2" fmla="*/ 505778 h 1011459"/>
              <a:gd name="connsiteX3" fmla="*/ 875919 w 1167860"/>
              <a:gd name="connsiteY3" fmla="*/ 1011460 h 1011459"/>
              <a:gd name="connsiteX4" fmla="*/ 291941 w 1167860"/>
              <a:gd name="connsiteY4" fmla="*/ 1011460 h 1011459"/>
              <a:gd name="connsiteX5" fmla="*/ 0 w 1167860"/>
              <a:gd name="connsiteY5" fmla="*/ 505778 h 1011459"/>
              <a:gd name="connsiteX6" fmla="*/ 291941 w 1167860"/>
              <a:gd name="connsiteY6" fmla="*/ 0 h 10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860" h="1011459">
                <a:moveTo>
                  <a:pt x="291941" y="0"/>
                </a:moveTo>
                <a:lnTo>
                  <a:pt x="875919" y="0"/>
                </a:lnTo>
                <a:lnTo>
                  <a:pt x="1167860" y="505778"/>
                </a:lnTo>
                <a:lnTo>
                  <a:pt x="875919" y="1011460"/>
                </a:lnTo>
                <a:lnTo>
                  <a:pt x="291941" y="1011460"/>
                </a:lnTo>
                <a:lnTo>
                  <a:pt x="0" y="505778"/>
                </a:lnTo>
                <a:lnTo>
                  <a:pt x="291941" y="0"/>
                </a:lnTo>
                <a:close/>
              </a:path>
            </a:pathLst>
          </a:custGeom>
          <a:solidFill>
            <a:schemeClr val="bg1"/>
          </a:solidFill>
          <a:ln w="9525" cap="flat">
            <a:noFill/>
            <a:prstDash val="solid"/>
            <a:miter/>
          </a:ln>
        </p:spPr>
        <p:txBody>
          <a:bodyPr rtlCol="0" anchor="ctr"/>
          <a:lstStyle/>
          <a:p>
            <a:endParaRPr lang="en-US" sz="2025" dirty="0"/>
          </a:p>
        </p:txBody>
      </p:sp>
      <p:sp>
        <p:nvSpPr>
          <p:cNvPr id="458" name="Freeform: Shape 94">
            <a:extLst>
              <a:ext uri="{FF2B5EF4-FFF2-40B4-BE49-F238E27FC236}">
                <a16:creationId xmlns:a16="http://schemas.microsoft.com/office/drawing/2014/main" id="{95170C2A-E6F4-6447-B4C1-FA1575C5D84F}"/>
              </a:ext>
            </a:extLst>
          </p:cNvPr>
          <p:cNvSpPr/>
          <p:nvPr/>
        </p:nvSpPr>
        <p:spPr>
          <a:xfrm>
            <a:off x="8166065" y="5612864"/>
            <a:ext cx="1971852" cy="1707578"/>
          </a:xfrm>
          <a:custGeom>
            <a:avLst/>
            <a:gdLst>
              <a:gd name="connsiteX0" fmla="*/ 252603 w 1010602"/>
              <a:gd name="connsiteY0" fmla="*/ 0 h 875157"/>
              <a:gd name="connsiteX1" fmla="*/ 757904 w 1010602"/>
              <a:gd name="connsiteY1" fmla="*/ 0 h 875157"/>
              <a:gd name="connsiteX2" fmla="*/ 1010603 w 1010602"/>
              <a:gd name="connsiteY2" fmla="*/ 437579 h 875157"/>
              <a:gd name="connsiteX3" fmla="*/ 757904 w 1010602"/>
              <a:gd name="connsiteY3" fmla="*/ 875157 h 875157"/>
              <a:gd name="connsiteX4" fmla="*/ 252603 w 1010602"/>
              <a:gd name="connsiteY4" fmla="*/ 875157 h 875157"/>
              <a:gd name="connsiteX5" fmla="*/ 0 w 1010602"/>
              <a:gd name="connsiteY5" fmla="*/ 437579 h 875157"/>
              <a:gd name="connsiteX6" fmla="*/ 252603 w 1010602"/>
              <a:gd name="connsiteY6" fmla="*/ 0 h 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602" h="875157">
                <a:moveTo>
                  <a:pt x="252603" y="0"/>
                </a:moveTo>
                <a:lnTo>
                  <a:pt x="757904" y="0"/>
                </a:lnTo>
                <a:lnTo>
                  <a:pt x="1010603" y="437579"/>
                </a:lnTo>
                <a:lnTo>
                  <a:pt x="757904" y="875157"/>
                </a:lnTo>
                <a:lnTo>
                  <a:pt x="252603" y="875157"/>
                </a:lnTo>
                <a:lnTo>
                  <a:pt x="0" y="437579"/>
                </a:lnTo>
                <a:lnTo>
                  <a:pt x="252603" y="0"/>
                </a:lnTo>
                <a:close/>
              </a:path>
            </a:pathLst>
          </a:custGeom>
          <a:noFill/>
          <a:ln w="12192" cap="flat">
            <a:solidFill>
              <a:schemeClr val="accent3"/>
            </a:solidFill>
            <a:prstDash val="solid"/>
            <a:miter/>
          </a:ln>
          <a:effectLst>
            <a:glow rad="101600">
              <a:schemeClr val="accent5">
                <a:satMod val="175000"/>
                <a:alpha val="40000"/>
              </a:schemeClr>
            </a:glow>
          </a:effectLst>
        </p:spPr>
        <p:txBody>
          <a:bodyPr rtlCol="0" anchor="ctr"/>
          <a:lstStyle/>
          <a:p>
            <a:endParaRPr lang="en-US" sz="2025"/>
          </a:p>
        </p:txBody>
      </p:sp>
      <p:sp>
        <p:nvSpPr>
          <p:cNvPr id="459" name="Rectangle 458">
            <a:extLst>
              <a:ext uri="{FF2B5EF4-FFF2-40B4-BE49-F238E27FC236}">
                <a16:creationId xmlns:a16="http://schemas.microsoft.com/office/drawing/2014/main" id="{AC80914C-279F-8EF1-2035-2261D1B68E42}"/>
              </a:ext>
            </a:extLst>
          </p:cNvPr>
          <p:cNvSpPr/>
          <p:nvPr/>
        </p:nvSpPr>
        <p:spPr>
          <a:xfrm>
            <a:off x="2484466" y="4270259"/>
            <a:ext cx="4079994" cy="1261884"/>
          </a:xfrm>
          <a:prstGeom prst="rect">
            <a:avLst/>
          </a:prstGeom>
        </p:spPr>
        <p:txBody>
          <a:bodyPr wrap="square">
            <a:spAutoFit/>
          </a:bodyPr>
          <a:lstStyle/>
          <a:p>
            <a:r>
              <a:rPr lang="en-US" sz="2800" b="1" dirty="0">
                <a:solidFill>
                  <a:schemeClr val="bg1"/>
                </a:solidFill>
                <a:latin typeface="Roboto"/>
              </a:rPr>
              <a:t>Vitesse de </a:t>
            </a:r>
            <a:r>
              <a:rPr lang="en-US" sz="2800" b="1" dirty="0" err="1">
                <a:solidFill>
                  <a:schemeClr val="bg1"/>
                </a:solidFill>
                <a:latin typeface="Roboto"/>
              </a:rPr>
              <a:t>traitement</a:t>
            </a:r>
            <a:r>
              <a:rPr lang="en-US" sz="2800" b="1" dirty="0">
                <a:solidFill>
                  <a:schemeClr val="bg1"/>
                </a:solidFill>
                <a:latin typeface="Roboto"/>
              </a:rPr>
              <a:t> :</a:t>
            </a:r>
          </a:p>
          <a:p>
            <a:pPr marL="342900" indent="-342900">
              <a:buFontTx/>
              <a:buChar char="-"/>
            </a:pPr>
            <a:r>
              <a:rPr lang="en-US" sz="2400" b="1" dirty="0">
                <a:solidFill>
                  <a:schemeClr val="bg1">
                    <a:lumMod val="25000"/>
                  </a:schemeClr>
                </a:solidFill>
                <a:latin typeface="Roboto"/>
              </a:rPr>
              <a:t>Conservation </a:t>
            </a:r>
            <a:r>
              <a:rPr lang="en-US" sz="2400" b="1" dirty="0" err="1">
                <a:solidFill>
                  <a:schemeClr val="bg1">
                    <a:lumMod val="25000"/>
                  </a:schemeClr>
                </a:solidFill>
                <a:latin typeface="Roboto"/>
              </a:rPr>
              <a:t>en</a:t>
            </a:r>
            <a:r>
              <a:rPr lang="en-US" sz="2400" b="1" dirty="0">
                <a:solidFill>
                  <a:schemeClr val="bg1">
                    <a:lumMod val="25000"/>
                  </a:schemeClr>
                </a:solidFill>
                <a:latin typeface="Roboto"/>
              </a:rPr>
              <a:t> </a:t>
            </a:r>
            <a:r>
              <a:rPr lang="en-US" sz="2400" b="1" dirty="0" err="1">
                <a:solidFill>
                  <a:schemeClr val="bg1">
                    <a:lumMod val="25000"/>
                  </a:schemeClr>
                </a:solidFill>
                <a:latin typeface="Roboto"/>
              </a:rPr>
              <a:t>mémoire</a:t>
            </a:r>
            <a:endParaRPr lang="en-US" sz="2400" b="1" dirty="0">
              <a:solidFill>
                <a:schemeClr val="bg1">
                  <a:lumMod val="25000"/>
                </a:schemeClr>
              </a:solidFill>
              <a:latin typeface="Roboto"/>
            </a:endParaRPr>
          </a:p>
          <a:p>
            <a:pPr marL="342900" indent="-342900">
              <a:buFontTx/>
              <a:buChar char="-"/>
            </a:pPr>
            <a:r>
              <a:rPr lang="en-US" sz="2400" b="1" dirty="0">
                <a:solidFill>
                  <a:schemeClr val="bg1">
                    <a:lumMod val="25000"/>
                  </a:schemeClr>
                </a:solidFill>
                <a:latin typeface="Roboto"/>
              </a:rPr>
              <a:t>Lazy evaluation</a:t>
            </a:r>
          </a:p>
        </p:txBody>
      </p:sp>
      <p:sp>
        <p:nvSpPr>
          <p:cNvPr id="460" name="Rectangle 459">
            <a:extLst>
              <a:ext uri="{FF2B5EF4-FFF2-40B4-BE49-F238E27FC236}">
                <a16:creationId xmlns:a16="http://schemas.microsoft.com/office/drawing/2014/main" id="{40F30F26-C3E2-00DE-09DE-4969C4076495}"/>
              </a:ext>
            </a:extLst>
          </p:cNvPr>
          <p:cNvSpPr/>
          <p:nvPr/>
        </p:nvSpPr>
        <p:spPr>
          <a:xfrm>
            <a:off x="2744195" y="2885425"/>
            <a:ext cx="14065069" cy="577081"/>
          </a:xfrm>
          <a:prstGeom prst="rect">
            <a:avLst/>
          </a:prstGeom>
        </p:spPr>
        <p:txBody>
          <a:bodyPr wrap="none">
            <a:spAutoFit/>
          </a:bodyPr>
          <a:lstStyle/>
          <a:p>
            <a:r>
              <a:rPr lang="en-US" sz="3150" b="1" dirty="0">
                <a:solidFill>
                  <a:sysClr val="windowText" lastClr="000000"/>
                </a:solidFill>
                <a:latin typeface="Roboto"/>
              </a:rPr>
              <a:t>Q</a:t>
            </a:r>
            <a:r>
              <a:rPr lang="fr-FR" sz="3150" b="1" dirty="0" err="1">
                <a:solidFill>
                  <a:sysClr val="windowText" lastClr="000000"/>
                </a:solidFill>
                <a:latin typeface="Roboto"/>
              </a:rPr>
              <a:t>uelques</a:t>
            </a:r>
            <a:r>
              <a:rPr lang="fr-FR" sz="3150" b="1" dirty="0">
                <a:solidFill>
                  <a:sysClr val="windowText" lastClr="000000"/>
                </a:solidFill>
                <a:latin typeface="Roboto"/>
              </a:rPr>
              <a:t> raisons pour lesquelles j'ai choisi Apache Spark plutôt que Hadoop </a:t>
            </a:r>
            <a:endParaRPr lang="en-US" sz="3150" b="1" dirty="0">
              <a:solidFill>
                <a:sysClr val="windowText" lastClr="000000"/>
              </a:solidFill>
              <a:latin typeface="Roboto"/>
            </a:endParaRPr>
          </a:p>
        </p:txBody>
      </p:sp>
      <p:pic>
        <p:nvPicPr>
          <p:cNvPr id="461" name="Google Shape;414;g208d49cec94_0_849">
            <a:extLst>
              <a:ext uri="{FF2B5EF4-FFF2-40B4-BE49-F238E27FC236}">
                <a16:creationId xmlns:a16="http://schemas.microsoft.com/office/drawing/2014/main" id="{28513A60-6DF7-576B-A35E-69E17FF504AB}"/>
              </a:ext>
            </a:extLst>
          </p:cNvPr>
          <p:cNvPicPr preferRelativeResize="0"/>
          <p:nvPr/>
        </p:nvPicPr>
        <p:blipFill>
          <a:blip r:embed="rId8">
            <a:alphaModFix/>
          </a:blip>
          <a:stretch>
            <a:fillRect/>
          </a:stretch>
        </p:blipFill>
        <p:spPr>
          <a:xfrm>
            <a:off x="8461800" y="5698752"/>
            <a:ext cx="1469286" cy="1433585"/>
          </a:xfrm>
          <a:prstGeom prst="rect">
            <a:avLst/>
          </a:prstGeom>
          <a:noFill/>
          <a:ln>
            <a:noFill/>
          </a:ln>
        </p:spPr>
      </p:pic>
      <p:pic>
        <p:nvPicPr>
          <p:cNvPr id="462" name="Picture 73">
            <a:extLst>
              <a:ext uri="{FF2B5EF4-FFF2-40B4-BE49-F238E27FC236}">
                <a16:creationId xmlns:a16="http://schemas.microsoft.com/office/drawing/2014/main" id="{A51C15E7-A772-62B4-D210-CB27B27C0991}"/>
              </a:ext>
            </a:extLst>
          </p:cNvPr>
          <p:cNvPicPr>
            <a:picLocks noChangeAspect="1"/>
          </p:cNvPicPr>
          <p:nvPr/>
        </p:nvPicPr>
        <p:blipFill>
          <a:blip r:embed="rId9"/>
          <a:stretch>
            <a:fillRect/>
          </a:stretch>
        </p:blipFill>
        <p:spPr>
          <a:xfrm>
            <a:off x="911647" y="753082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3" name="Freeform: Shape 74">
            <a:extLst>
              <a:ext uri="{FF2B5EF4-FFF2-40B4-BE49-F238E27FC236}">
                <a16:creationId xmlns:a16="http://schemas.microsoft.com/office/drawing/2014/main" id="{B4C85EFB-0859-C196-83D4-1BB2513F1E33}"/>
              </a:ext>
            </a:extLst>
          </p:cNvPr>
          <p:cNvSpPr/>
          <p:nvPr/>
        </p:nvSpPr>
        <p:spPr>
          <a:xfrm>
            <a:off x="958352" y="755925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02</a:t>
            </a:r>
            <a:endParaRPr lang="en-US" sz="3150" b="1" dirty="0">
              <a:ln w="22225">
                <a:solidFill>
                  <a:srgbClr val="00B050"/>
                </a:solidFill>
                <a:prstDash val="solid"/>
              </a:ln>
              <a:solidFill>
                <a:schemeClr val="accent2">
                  <a:lumMod val="40000"/>
                  <a:lumOff val="60000"/>
                </a:schemeClr>
              </a:solidFill>
            </a:endParaRPr>
          </a:p>
        </p:txBody>
      </p:sp>
      <p:sp>
        <p:nvSpPr>
          <p:cNvPr id="464" name="Freeform: Shape 76">
            <a:extLst>
              <a:ext uri="{FF2B5EF4-FFF2-40B4-BE49-F238E27FC236}">
                <a16:creationId xmlns:a16="http://schemas.microsoft.com/office/drawing/2014/main" id="{ECA96820-BC1A-9863-1F10-E6DF567081E7}"/>
              </a:ext>
            </a:extLst>
          </p:cNvPr>
          <p:cNvSpPr/>
          <p:nvPr/>
        </p:nvSpPr>
        <p:spPr>
          <a:xfrm>
            <a:off x="1031148" y="763619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FFC000">
                <a:alpha val="60000"/>
              </a:srgbClr>
            </a:glow>
          </a:effectLst>
        </p:spPr>
        <p:txBody>
          <a:bodyPr rtlCol="0" anchor="ctr"/>
          <a:lstStyle/>
          <a:p>
            <a:endParaRPr lang="en-US" sz="2025" dirty="0"/>
          </a:p>
        </p:txBody>
      </p:sp>
      <p:sp>
        <p:nvSpPr>
          <p:cNvPr id="465" name="Rectangle 464">
            <a:extLst>
              <a:ext uri="{FF2B5EF4-FFF2-40B4-BE49-F238E27FC236}">
                <a16:creationId xmlns:a16="http://schemas.microsoft.com/office/drawing/2014/main" id="{578B02B0-5DD2-9894-20E5-485A7EEAA364}"/>
              </a:ext>
            </a:extLst>
          </p:cNvPr>
          <p:cNvSpPr/>
          <p:nvPr/>
        </p:nvSpPr>
        <p:spPr>
          <a:xfrm>
            <a:off x="2510198" y="7697187"/>
            <a:ext cx="3904400" cy="954107"/>
          </a:xfrm>
          <a:prstGeom prst="rect">
            <a:avLst/>
          </a:prstGeom>
        </p:spPr>
        <p:txBody>
          <a:bodyPr wrap="square">
            <a:spAutoFit/>
          </a:bodyPr>
          <a:lstStyle/>
          <a:p>
            <a:r>
              <a:rPr lang="en-US" sz="2800" b="1" dirty="0" err="1">
                <a:solidFill>
                  <a:schemeClr val="bg1"/>
                </a:solidFill>
                <a:latin typeface="Roboto"/>
              </a:rPr>
              <a:t>Capacité</a:t>
            </a:r>
            <a:r>
              <a:rPr lang="en-US" sz="2800" b="1" dirty="0">
                <a:solidFill>
                  <a:schemeClr val="bg1"/>
                </a:solidFill>
                <a:latin typeface="Roboto"/>
              </a:rPr>
              <a:t> de </a:t>
            </a:r>
            <a:r>
              <a:rPr lang="en-US" sz="2800" b="1" dirty="0" err="1">
                <a:solidFill>
                  <a:schemeClr val="bg1"/>
                </a:solidFill>
                <a:latin typeface="Roboto"/>
              </a:rPr>
              <a:t>traitement</a:t>
            </a:r>
            <a:r>
              <a:rPr lang="en-US" sz="2800" b="1" dirty="0">
                <a:solidFill>
                  <a:schemeClr val="bg1"/>
                </a:solidFill>
                <a:latin typeface="Roboto"/>
              </a:rPr>
              <a:t> </a:t>
            </a:r>
            <a:r>
              <a:rPr lang="en-US" sz="2800" b="1" dirty="0" err="1">
                <a:solidFill>
                  <a:schemeClr val="bg1"/>
                </a:solidFill>
                <a:latin typeface="Roboto"/>
              </a:rPr>
              <a:t>en</a:t>
            </a:r>
            <a:r>
              <a:rPr lang="en-US" sz="2800" b="1" dirty="0">
                <a:solidFill>
                  <a:schemeClr val="bg1"/>
                </a:solidFill>
                <a:latin typeface="Roboto"/>
              </a:rPr>
              <a:t> temps </a:t>
            </a:r>
            <a:r>
              <a:rPr lang="en-US" sz="2800" b="1" dirty="0" err="1">
                <a:solidFill>
                  <a:schemeClr val="bg1"/>
                </a:solidFill>
                <a:latin typeface="Roboto"/>
              </a:rPr>
              <a:t>réel</a:t>
            </a:r>
            <a:endParaRPr lang="en-US" sz="2800" b="1" dirty="0">
              <a:solidFill>
                <a:schemeClr val="bg1"/>
              </a:solidFill>
              <a:latin typeface="Roboto"/>
            </a:endParaRPr>
          </a:p>
        </p:txBody>
      </p:sp>
      <p:sp>
        <p:nvSpPr>
          <p:cNvPr id="466" name="Freeform: Shape 71">
            <a:extLst>
              <a:ext uri="{FF2B5EF4-FFF2-40B4-BE49-F238E27FC236}">
                <a16:creationId xmlns:a16="http://schemas.microsoft.com/office/drawing/2014/main" id="{721C9BC9-17A1-ED7A-EA3E-4E0471717145}"/>
              </a:ext>
            </a:extLst>
          </p:cNvPr>
          <p:cNvSpPr/>
          <p:nvPr/>
        </p:nvSpPr>
        <p:spPr>
          <a:xfrm>
            <a:off x="11718752" y="4175111"/>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67" name="Freeform: Shape 72">
            <a:extLst>
              <a:ext uri="{FF2B5EF4-FFF2-40B4-BE49-F238E27FC236}">
                <a16:creationId xmlns:a16="http://schemas.microsoft.com/office/drawing/2014/main" id="{428AE7F1-03AE-DDEE-523B-69C0A9895248}"/>
              </a:ext>
            </a:extLst>
          </p:cNvPr>
          <p:cNvSpPr/>
          <p:nvPr/>
        </p:nvSpPr>
        <p:spPr>
          <a:xfrm>
            <a:off x="15825728" y="4175018"/>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68" name="Picture 73">
            <a:extLst>
              <a:ext uri="{FF2B5EF4-FFF2-40B4-BE49-F238E27FC236}">
                <a16:creationId xmlns:a16="http://schemas.microsoft.com/office/drawing/2014/main" id="{9176E921-47E2-0301-0157-1F1240C7F82F}"/>
              </a:ext>
            </a:extLst>
          </p:cNvPr>
          <p:cNvPicPr>
            <a:picLocks noChangeAspect="1"/>
          </p:cNvPicPr>
          <p:nvPr/>
        </p:nvPicPr>
        <p:blipFill>
          <a:blip r:embed="rId9"/>
          <a:stretch>
            <a:fillRect/>
          </a:stretch>
        </p:blipFill>
        <p:spPr>
          <a:xfrm>
            <a:off x="15990018" y="4240250"/>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69" name="Freeform: Shape 74">
            <a:extLst>
              <a:ext uri="{FF2B5EF4-FFF2-40B4-BE49-F238E27FC236}">
                <a16:creationId xmlns:a16="http://schemas.microsoft.com/office/drawing/2014/main" id="{B1EA60FB-B3A2-8FC2-E78B-094A10455DAF}"/>
              </a:ext>
            </a:extLst>
          </p:cNvPr>
          <p:cNvSpPr/>
          <p:nvPr/>
        </p:nvSpPr>
        <p:spPr>
          <a:xfrm>
            <a:off x="16020681" y="4268684"/>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03</a:t>
            </a:r>
            <a:endParaRPr lang="en-US" sz="3150" b="1" dirty="0">
              <a:ln w="22225">
                <a:solidFill>
                  <a:srgbClr val="00B050"/>
                </a:solidFill>
                <a:prstDash val="solid"/>
              </a:ln>
              <a:solidFill>
                <a:schemeClr val="accent2">
                  <a:lumMod val="40000"/>
                  <a:lumOff val="60000"/>
                </a:schemeClr>
              </a:solidFill>
            </a:endParaRPr>
          </a:p>
        </p:txBody>
      </p:sp>
      <p:sp>
        <p:nvSpPr>
          <p:cNvPr id="470" name="Freeform: Shape 76">
            <a:extLst>
              <a:ext uri="{FF2B5EF4-FFF2-40B4-BE49-F238E27FC236}">
                <a16:creationId xmlns:a16="http://schemas.microsoft.com/office/drawing/2014/main" id="{155631BB-1312-66B6-F475-B8278C263CD2}"/>
              </a:ext>
            </a:extLst>
          </p:cNvPr>
          <p:cNvSpPr/>
          <p:nvPr/>
        </p:nvSpPr>
        <p:spPr>
          <a:xfrm>
            <a:off x="16109519" y="4345627"/>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7030A0">
                <a:alpha val="40000"/>
              </a:srgbClr>
            </a:glow>
          </a:effectLst>
        </p:spPr>
        <p:txBody>
          <a:bodyPr rtlCol="0" anchor="ctr"/>
          <a:lstStyle/>
          <a:p>
            <a:endParaRPr lang="en-US" sz="2025" dirty="0"/>
          </a:p>
        </p:txBody>
      </p:sp>
      <p:sp>
        <p:nvSpPr>
          <p:cNvPr id="471" name="Rectangle 470">
            <a:extLst>
              <a:ext uri="{FF2B5EF4-FFF2-40B4-BE49-F238E27FC236}">
                <a16:creationId xmlns:a16="http://schemas.microsoft.com/office/drawing/2014/main" id="{48D3C201-3FCB-0B01-8849-46FF168796C1}"/>
              </a:ext>
            </a:extLst>
          </p:cNvPr>
          <p:cNvSpPr/>
          <p:nvPr/>
        </p:nvSpPr>
        <p:spPr>
          <a:xfrm>
            <a:off x="12230504" y="4149945"/>
            <a:ext cx="4379352" cy="1384995"/>
          </a:xfrm>
          <a:prstGeom prst="rect">
            <a:avLst/>
          </a:prstGeom>
        </p:spPr>
        <p:txBody>
          <a:bodyPr wrap="square">
            <a:spAutoFit/>
          </a:bodyPr>
          <a:lstStyle/>
          <a:p>
            <a:r>
              <a:rPr lang="en-US" sz="2800" b="1" dirty="0">
                <a:solidFill>
                  <a:schemeClr val="bg1"/>
                </a:solidFill>
                <a:latin typeface="Roboto"/>
              </a:rPr>
              <a:t>Integration de Hadoop</a:t>
            </a:r>
            <a:br>
              <a:rPr lang="en-US" sz="2800" b="1" dirty="0">
                <a:solidFill>
                  <a:schemeClr val="bg1"/>
                </a:solidFill>
                <a:latin typeface="Roboto"/>
              </a:rPr>
            </a:br>
            <a:r>
              <a:rPr lang="en-US" sz="2800" b="1" dirty="0">
                <a:solidFill>
                  <a:schemeClr val="bg1"/>
                </a:solidFill>
                <a:latin typeface="Roboto"/>
              </a:rPr>
              <a:t>                + </a:t>
            </a:r>
          </a:p>
          <a:p>
            <a:r>
              <a:rPr lang="en-US" sz="2800" b="1" dirty="0">
                <a:solidFill>
                  <a:schemeClr val="bg1"/>
                </a:solidFill>
                <a:latin typeface="Roboto"/>
              </a:rPr>
              <a:t>Analyses </a:t>
            </a:r>
            <a:r>
              <a:rPr lang="en-US" sz="2800" b="1" dirty="0" err="1">
                <a:solidFill>
                  <a:schemeClr val="bg1"/>
                </a:solidFill>
                <a:latin typeface="Roboto"/>
              </a:rPr>
              <a:t>avancées</a:t>
            </a:r>
            <a:endParaRPr lang="en-US" sz="2800" b="1" dirty="0">
              <a:solidFill>
                <a:schemeClr val="bg1"/>
              </a:solidFill>
              <a:latin typeface="Roboto"/>
            </a:endParaRPr>
          </a:p>
        </p:txBody>
      </p:sp>
      <p:sp>
        <p:nvSpPr>
          <p:cNvPr id="472" name="Freeform: Shape 71">
            <a:extLst>
              <a:ext uri="{FF2B5EF4-FFF2-40B4-BE49-F238E27FC236}">
                <a16:creationId xmlns:a16="http://schemas.microsoft.com/office/drawing/2014/main" id="{41BD8BE8-BC67-EDB8-CE79-04C3B5A8F912}"/>
              </a:ext>
            </a:extLst>
          </p:cNvPr>
          <p:cNvSpPr/>
          <p:nvPr/>
        </p:nvSpPr>
        <p:spPr>
          <a:xfrm>
            <a:off x="11718752" y="7422778"/>
            <a:ext cx="5886872" cy="1329932"/>
          </a:xfrm>
          <a:custGeom>
            <a:avLst/>
            <a:gdLst>
              <a:gd name="connsiteX0" fmla="*/ 2059591 w 2059590"/>
              <a:gd name="connsiteY0" fmla="*/ 340805 h 681608"/>
              <a:gd name="connsiteX1" fmla="*/ 1862900 w 2059590"/>
              <a:gd name="connsiteY1" fmla="*/ 0 h 681608"/>
              <a:gd name="connsiteX2" fmla="*/ 196786 w 2059590"/>
              <a:gd name="connsiteY2" fmla="*/ 0 h 681608"/>
              <a:gd name="connsiteX3" fmla="*/ 0 w 2059590"/>
              <a:gd name="connsiteY3" fmla="*/ 340805 h 681608"/>
              <a:gd name="connsiteX4" fmla="*/ 196786 w 2059590"/>
              <a:gd name="connsiteY4" fmla="*/ 681609 h 681608"/>
              <a:gd name="connsiteX5" fmla="*/ 1862900 w 2059590"/>
              <a:gd name="connsiteY5" fmla="*/ 681609 h 681608"/>
              <a:gd name="connsiteX6" fmla="*/ 2059591 w 205959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590" h="681608">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w="9525" cap="flat">
            <a:noFill/>
            <a:prstDash val="solid"/>
            <a:miter/>
          </a:ln>
        </p:spPr>
        <p:txBody>
          <a:bodyPr rtlCol="0" anchor="ctr"/>
          <a:lstStyle/>
          <a:p>
            <a:endParaRPr lang="en-US" sz="2025">
              <a:solidFill>
                <a:srgbClr val="20A280"/>
              </a:solidFill>
            </a:endParaRPr>
          </a:p>
        </p:txBody>
      </p:sp>
      <p:sp>
        <p:nvSpPr>
          <p:cNvPr id="473" name="Freeform: Shape 72">
            <a:extLst>
              <a:ext uri="{FF2B5EF4-FFF2-40B4-BE49-F238E27FC236}">
                <a16:creationId xmlns:a16="http://schemas.microsoft.com/office/drawing/2014/main" id="{708D8BA2-AC6E-E066-E292-7C4395B0CEDA}"/>
              </a:ext>
            </a:extLst>
          </p:cNvPr>
          <p:cNvSpPr/>
          <p:nvPr/>
        </p:nvSpPr>
        <p:spPr>
          <a:xfrm>
            <a:off x="15825728" y="7422685"/>
            <a:ext cx="1739543" cy="1329932"/>
          </a:xfrm>
          <a:custGeom>
            <a:avLst/>
            <a:gdLst>
              <a:gd name="connsiteX0" fmla="*/ 891540 w 891540"/>
              <a:gd name="connsiteY0" fmla="*/ 340805 h 681608"/>
              <a:gd name="connsiteX1" fmla="*/ 694754 w 891540"/>
              <a:gd name="connsiteY1" fmla="*/ 0 h 681608"/>
              <a:gd name="connsiteX2" fmla="*/ 196786 w 891540"/>
              <a:gd name="connsiteY2" fmla="*/ 0 h 681608"/>
              <a:gd name="connsiteX3" fmla="*/ 0 w 891540"/>
              <a:gd name="connsiteY3" fmla="*/ 340805 h 681608"/>
              <a:gd name="connsiteX4" fmla="*/ 196786 w 891540"/>
              <a:gd name="connsiteY4" fmla="*/ 681609 h 681608"/>
              <a:gd name="connsiteX5" fmla="*/ 694754 w 891540"/>
              <a:gd name="connsiteY5" fmla="*/ 681609 h 681608"/>
              <a:gd name="connsiteX6" fmla="*/ 891540 w 891540"/>
              <a:gd name="connsiteY6" fmla="*/ 340805 h 68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1540" h="681608">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w="9525" cap="flat">
            <a:noFill/>
            <a:prstDash val="solid"/>
            <a:miter/>
          </a:ln>
        </p:spPr>
        <p:txBody>
          <a:bodyPr rtlCol="0" anchor="ctr"/>
          <a:lstStyle/>
          <a:p>
            <a:endParaRPr lang="en-US" sz="2025"/>
          </a:p>
        </p:txBody>
      </p:sp>
      <p:pic>
        <p:nvPicPr>
          <p:cNvPr id="474" name="Picture 73">
            <a:extLst>
              <a:ext uri="{FF2B5EF4-FFF2-40B4-BE49-F238E27FC236}">
                <a16:creationId xmlns:a16="http://schemas.microsoft.com/office/drawing/2014/main" id="{F94B1A6C-EFD3-C390-B97E-20652EF21635}"/>
              </a:ext>
            </a:extLst>
          </p:cNvPr>
          <p:cNvPicPr>
            <a:picLocks noChangeAspect="1"/>
          </p:cNvPicPr>
          <p:nvPr/>
        </p:nvPicPr>
        <p:blipFill>
          <a:blip r:embed="rId9"/>
          <a:stretch>
            <a:fillRect/>
          </a:stretch>
        </p:blipFill>
        <p:spPr>
          <a:xfrm>
            <a:off x="15990018" y="7487917"/>
            <a:ext cx="1409475" cy="1231062"/>
          </a:xfrm>
          <a:custGeom>
            <a:avLst/>
            <a:gdLst>
              <a:gd name="connsiteX0" fmla="*/ 0 w 722376"/>
              <a:gd name="connsiteY0" fmla="*/ 0 h 630936"/>
              <a:gd name="connsiteX1" fmla="*/ 722376 w 722376"/>
              <a:gd name="connsiteY1" fmla="*/ 0 h 630936"/>
              <a:gd name="connsiteX2" fmla="*/ 722376 w 722376"/>
              <a:gd name="connsiteY2" fmla="*/ 630936 h 630936"/>
              <a:gd name="connsiteX3" fmla="*/ 0 w 722376"/>
              <a:gd name="connsiteY3" fmla="*/ 630936 h 630936"/>
            </a:gdLst>
            <a:ahLst/>
            <a:cxnLst>
              <a:cxn ang="0">
                <a:pos x="connsiteX0" y="connsiteY0"/>
              </a:cxn>
              <a:cxn ang="0">
                <a:pos x="connsiteX1" y="connsiteY1"/>
              </a:cxn>
              <a:cxn ang="0">
                <a:pos x="connsiteX2" y="connsiteY2"/>
              </a:cxn>
              <a:cxn ang="0">
                <a:pos x="connsiteX3" y="connsiteY3"/>
              </a:cxn>
            </a:cxnLst>
            <a:rect l="l" t="t" r="r" b="b"/>
            <a:pathLst>
              <a:path w="722376" h="630936">
                <a:moveTo>
                  <a:pt x="0" y="0"/>
                </a:moveTo>
                <a:lnTo>
                  <a:pt x="722376" y="0"/>
                </a:lnTo>
                <a:lnTo>
                  <a:pt x="722376" y="630936"/>
                </a:lnTo>
                <a:lnTo>
                  <a:pt x="0" y="630936"/>
                </a:lnTo>
                <a:close/>
              </a:path>
            </a:pathLst>
          </a:custGeom>
        </p:spPr>
      </p:pic>
      <p:sp>
        <p:nvSpPr>
          <p:cNvPr id="475" name="Freeform: Shape 74">
            <a:extLst>
              <a:ext uri="{FF2B5EF4-FFF2-40B4-BE49-F238E27FC236}">
                <a16:creationId xmlns:a16="http://schemas.microsoft.com/office/drawing/2014/main" id="{341B089F-F925-EA15-1E3C-F42426FBD581}"/>
              </a:ext>
            </a:extLst>
          </p:cNvPr>
          <p:cNvSpPr/>
          <p:nvPr/>
        </p:nvSpPr>
        <p:spPr>
          <a:xfrm>
            <a:off x="16020681" y="7516351"/>
            <a:ext cx="1319337" cy="1142598"/>
          </a:xfrm>
          <a:custGeom>
            <a:avLst/>
            <a:gdLst>
              <a:gd name="connsiteX0" fmla="*/ 507111 w 676179"/>
              <a:gd name="connsiteY0" fmla="*/ 0 h 585597"/>
              <a:gd name="connsiteX1" fmla="*/ 168973 w 676179"/>
              <a:gd name="connsiteY1" fmla="*/ 0 h 585597"/>
              <a:gd name="connsiteX2" fmla="*/ 0 w 676179"/>
              <a:gd name="connsiteY2" fmla="*/ 292799 h 585597"/>
              <a:gd name="connsiteX3" fmla="*/ 168973 w 676179"/>
              <a:gd name="connsiteY3" fmla="*/ 585597 h 585597"/>
              <a:gd name="connsiteX4" fmla="*/ 507111 w 676179"/>
              <a:gd name="connsiteY4" fmla="*/ 585597 h 585597"/>
              <a:gd name="connsiteX5" fmla="*/ 676180 w 676179"/>
              <a:gd name="connsiteY5" fmla="*/ 292799 h 585597"/>
              <a:gd name="connsiteX6" fmla="*/ 507111 w 676179"/>
              <a:gd name="connsiteY6" fmla="*/ 0 h 5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179" h="585597">
                <a:moveTo>
                  <a:pt x="507111" y="0"/>
                </a:moveTo>
                <a:lnTo>
                  <a:pt x="168973" y="0"/>
                </a:lnTo>
                <a:lnTo>
                  <a:pt x="0" y="292799"/>
                </a:lnTo>
                <a:lnTo>
                  <a:pt x="168973" y="585597"/>
                </a:lnTo>
                <a:lnTo>
                  <a:pt x="507111" y="585597"/>
                </a:lnTo>
                <a:lnTo>
                  <a:pt x="676180" y="292799"/>
                </a:lnTo>
                <a:lnTo>
                  <a:pt x="507111" y="0"/>
                </a:lnTo>
                <a:close/>
              </a:path>
            </a:pathLst>
          </a:custGeom>
          <a:solidFill>
            <a:schemeClr val="bg1"/>
          </a:solidFill>
          <a:ln w="9525" cap="flat">
            <a:noFill/>
            <a:prstDash val="solid"/>
            <a:miter/>
          </a:ln>
        </p:spPr>
        <p:txBody>
          <a:bodyPr rtlCol="0" anchor="ctr"/>
          <a:lstStyle/>
          <a:p>
            <a:pPr algn="ctr"/>
            <a:r>
              <a:rPr lang="en-IN" sz="3150" b="1" dirty="0">
                <a:ln w="22225">
                  <a:solidFill>
                    <a:srgbClr val="00B050"/>
                  </a:solidFill>
                  <a:prstDash val="solid"/>
                </a:ln>
                <a:solidFill>
                  <a:schemeClr val="accent2">
                    <a:lumMod val="40000"/>
                    <a:lumOff val="60000"/>
                  </a:schemeClr>
                </a:solidFill>
              </a:rPr>
              <a:t>04</a:t>
            </a:r>
            <a:endParaRPr lang="en-US" sz="3150" b="1" dirty="0">
              <a:ln w="22225">
                <a:solidFill>
                  <a:srgbClr val="00B050"/>
                </a:solidFill>
                <a:prstDash val="solid"/>
              </a:ln>
              <a:solidFill>
                <a:schemeClr val="accent2">
                  <a:lumMod val="40000"/>
                  <a:lumOff val="60000"/>
                </a:schemeClr>
              </a:solidFill>
            </a:endParaRPr>
          </a:p>
        </p:txBody>
      </p:sp>
      <p:sp>
        <p:nvSpPr>
          <p:cNvPr id="476" name="Freeform: Shape 76">
            <a:extLst>
              <a:ext uri="{FF2B5EF4-FFF2-40B4-BE49-F238E27FC236}">
                <a16:creationId xmlns:a16="http://schemas.microsoft.com/office/drawing/2014/main" id="{7DC5B5EB-4291-1A71-4B14-BFB524296A60}"/>
              </a:ext>
            </a:extLst>
          </p:cNvPr>
          <p:cNvSpPr/>
          <p:nvPr/>
        </p:nvSpPr>
        <p:spPr>
          <a:xfrm>
            <a:off x="16109519" y="7593294"/>
            <a:ext cx="1141667" cy="988715"/>
          </a:xfrm>
          <a:custGeom>
            <a:avLst/>
            <a:gdLst>
              <a:gd name="connsiteX0" fmla="*/ 438817 w 585120"/>
              <a:gd name="connsiteY0" fmla="*/ 0 h 506730"/>
              <a:gd name="connsiteX1" fmla="*/ 146209 w 585120"/>
              <a:gd name="connsiteY1" fmla="*/ 0 h 506730"/>
              <a:gd name="connsiteX2" fmla="*/ 0 w 585120"/>
              <a:gd name="connsiteY2" fmla="*/ 253365 h 506730"/>
              <a:gd name="connsiteX3" fmla="*/ 146209 w 585120"/>
              <a:gd name="connsiteY3" fmla="*/ 506730 h 506730"/>
              <a:gd name="connsiteX4" fmla="*/ 438817 w 585120"/>
              <a:gd name="connsiteY4" fmla="*/ 506730 h 506730"/>
              <a:gd name="connsiteX5" fmla="*/ 585121 w 585120"/>
              <a:gd name="connsiteY5" fmla="*/ 253365 h 506730"/>
              <a:gd name="connsiteX6" fmla="*/ 438817 w 585120"/>
              <a:gd name="connsiteY6" fmla="*/ 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120" h="506730">
                <a:moveTo>
                  <a:pt x="438817" y="0"/>
                </a:moveTo>
                <a:lnTo>
                  <a:pt x="146209" y="0"/>
                </a:lnTo>
                <a:lnTo>
                  <a:pt x="0" y="253365"/>
                </a:lnTo>
                <a:lnTo>
                  <a:pt x="146209" y="506730"/>
                </a:lnTo>
                <a:lnTo>
                  <a:pt x="438817" y="506730"/>
                </a:lnTo>
                <a:lnTo>
                  <a:pt x="585121" y="253365"/>
                </a:lnTo>
                <a:lnTo>
                  <a:pt x="438817" y="0"/>
                </a:lnTo>
                <a:close/>
              </a:path>
            </a:pathLst>
          </a:custGeom>
          <a:noFill/>
          <a:ln w="7049" cap="flat">
            <a:solidFill>
              <a:schemeClr val="accent3"/>
            </a:solidFill>
            <a:prstDash val="solid"/>
            <a:miter/>
          </a:ln>
          <a:effectLst>
            <a:glow rad="101600">
              <a:srgbClr val="00CC00">
                <a:alpha val="60000"/>
              </a:srgbClr>
            </a:glow>
          </a:effectLst>
        </p:spPr>
        <p:txBody>
          <a:bodyPr rtlCol="0" anchor="ctr"/>
          <a:lstStyle/>
          <a:p>
            <a:endParaRPr lang="en-US" sz="2025"/>
          </a:p>
        </p:txBody>
      </p:sp>
      <p:sp>
        <p:nvSpPr>
          <p:cNvPr id="477" name="Rectangle 476">
            <a:extLst>
              <a:ext uri="{FF2B5EF4-FFF2-40B4-BE49-F238E27FC236}">
                <a16:creationId xmlns:a16="http://schemas.microsoft.com/office/drawing/2014/main" id="{0B8921D7-5985-8389-8117-55A9AACE54C9}"/>
              </a:ext>
            </a:extLst>
          </p:cNvPr>
          <p:cNvSpPr/>
          <p:nvPr/>
        </p:nvSpPr>
        <p:spPr>
          <a:xfrm>
            <a:off x="12342798" y="7862830"/>
            <a:ext cx="3727614" cy="523220"/>
          </a:xfrm>
          <a:prstGeom prst="rect">
            <a:avLst/>
          </a:prstGeom>
        </p:spPr>
        <p:txBody>
          <a:bodyPr wrap="square">
            <a:spAutoFit/>
          </a:bodyPr>
          <a:lstStyle/>
          <a:p>
            <a:r>
              <a:rPr lang="en-US" sz="2800" b="1" dirty="0">
                <a:solidFill>
                  <a:schemeClr val="bg1"/>
                </a:solidFill>
                <a:latin typeface="Roboto"/>
              </a:rPr>
              <a:t>User-Friendly</a:t>
            </a:r>
          </a:p>
        </p:txBody>
      </p:sp>
      <p:sp>
        <p:nvSpPr>
          <p:cNvPr id="478" name="Freeform: Shape 65">
            <a:extLst>
              <a:ext uri="{FF2B5EF4-FFF2-40B4-BE49-F238E27FC236}">
                <a16:creationId xmlns:a16="http://schemas.microsoft.com/office/drawing/2014/main" id="{4F3E293A-7D57-1C7C-62C4-98EF4DFFD468}"/>
              </a:ext>
            </a:extLst>
          </p:cNvPr>
          <p:cNvSpPr/>
          <p:nvPr/>
        </p:nvSpPr>
        <p:spPr>
          <a:xfrm rot="10800000">
            <a:off x="11050025" y="4841897"/>
            <a:ext cx="657501" cy="3262573"/>
          </a:xfrm>
          <a:custGeom>
            <a:avLst/>
            <a:gdLst>
              <a:gd name="connsiteX0" fmla="*/ 0 w 685704"/>
              <a:gd name="connsiteY0" fmla="*/ 0 h 1652587"/>
              <a:gd name="connsiteX1" fmla="*/ 444437 w 685704"/>
              <a:gd name="connsiteY1" fmla="*/ 0 h 1652587"/>
              <a:gd name="connsiteX2" fmla="*/ 685705 w 685704"/>
              <a:gd name="connsiteY2" fmla="*/ 241268 h 1652587"/>
              <a:gd name="connsiteX3" fmla="*/ 685705 w 685704"/>
              <a:gd name="connsiteY3" fmla="*/ 1411319 h 1652587"/>
              <a:gd name="connsiteX4" fmla="*/ 444437 w 685704"/>
              <a:gd name="connsiteY4" fmla="*/ 1652587 h 1652587"/>
              <a:gd name="connsiteX5" fmla="*/ 0 w 685704"/>
              <a:gd name="connsiteY5" fmla="*/ 1652587 h 16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704" h="1652587">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a:solidFill>
              <a:srgbClr val="20A280"/>
            </a:solidFill>
            <a:prstDash val="solid"/>
            <a:miter/>
          </a:ln>
        </p:spPr>
        <p:txBody>
          <a:bodyPr rtlCol="0" anchor="ctr"/>
          <a:lstStyle/>
          <a:p>
            <a:endParaRPr lang="en-US" sz="2025"/>
          </a:p>
        </p:txBody>
      </p:sp>
      <p:sp>
        <p:nvSpPr>
          <p:cNvPr id="479" name="Freeform: Shape 66">
            <a:extLst>
              <a:ext uri="{FF2B5EF4-FFF2-40B4-BE49-F238E27FC236}">
                <a16:creationId xmlns:a16="http://schemas.microsoft.com/office/drawing/2014/main" id="{FA2C459A-D2A9-3B92-8179-15F0EA568FA4}"/>
              </a:ext>
            </a:extLst>
          </p:cNvPr>
          <p:cNvSpPr/>
          <p:nvPr/>
        </p:nvSpPr>
        <p:spPr>
          <a:xfrm rot="10800000" flipV="1">
            <a:off x="10314378" y="6461879"/>
            <a:ext cx="751030" cy="45719"/>
          </a:xfrm>
          <a:custGeom>
            <a:avLst/>
            <a:gdLst>
              <a:gd name="connsiteX0" fmla="*/ 0 w 620839"/>
              <a:gd name="connsiteY0" fmla="*/ 0 h 9525"/>
              <a:gd name="connsiteX1" fmla="*/ 620840 w 620839"/>
              <a:gd name="connsiteY1" fmla="*/ 0 h 9525"/>
            </a:gdLst>
            <a:ahLst/>
            <a:cxnLst>
              <a:cxn ang="0">
                <a:pos x="connsiteX0" y="connsiteY0"/>
              </a:cxn>
              <a:cxn ang="0">
                <a:pos x="connsiteX1" y="connsiteY1"/>
              </a:cxn>
            </a:cxnLst>
            <a:rect l="l" t="t" r="r" b="b"/>
            <a:pathLst>
              <a:path w="620839" h="9525">
                <a:moveTo>
                  <a:pt x="0" y="0"/>
                </a:moveTo>
                <a:lnTo>
                  <a:pt x="620840" y="0"/>
                </a:lnTo>
              </a:path>
            </a:pathLst>
          </a:custGeom>
          <a:ln w="28575" cap="flat">
            <a:solidFill>
              <a:srgbClr val="20A280"/>
            </a:solidFill>
            <a:prstDash val="solid"/>
            <a:miter/>
          </a:ln>
        </p:spPr>
        <p:txBody>
          <a:bodyPr rtlCol="0" anchor="ctr"/>
          <a:lstStyle/>
          <a:p>
            <a:endParaRPr lang="en-US" sz="2025"/>
          </a:p>
        </p:txBody>
      </p:sp>
      <p:sp>
        <p:nvSpPr>
          <p:cNvPr id="480" name="ZoneTexte 479">
            <a:extLst>
              <a:ext uri="{FF2B5EF4-FFF2-40B4-BE49-F238E27FC236}">
                <a16:creationId xmlns:a16="http://schemas.microsoft.com/office/drawing/2014/main" id="{4DD50DD1-1709-12CA-77C1-0BB060FA78F5}"/>
              </a:ext>
            </a:extLst>
          </p:cNvPr>
          <p:cNvSpPr txBox="1"/>
          <p:nvPr/>
        </p:nvSpPr>
        <p:spPr>
          <a:xfrm>
            <a:off x="252177" y="2080139"/>
            <a:ext cx="12453177" cy="461665"/>
          </a:xfrm>
          <a:prstGeom prst="rect">
            <a:avLst/>
          </a:prstGeom>
          <a:noFill/>
        </p:spPr>
        <p:txBody>
          <a:bodyPr wrap="square">
            <a:spAutoFit/>
          </a:bodyPr>
          <a:lstStyle/>
          <a:p>
            <a:r>
              <a:rPr lang="fr-FR" sz="2400" dirty="0">
                <a:solidFill>
                  <a:schemeClr val="accent4">
                    <a:lumMod val="60000"/>
                    <a:lumOff val="40000"/>
                  </a:schemeClr>
                </a:solidFill>
                <a:latin typeface="+mn-lt"/>
                <a:ea typeface="+mn-ea"/>
                <a:cs typeface="+mn-cs"/>
              </a:rPr>
              <a:t>Comme Hadoop, il s'agit d'un </a:t>
            </a:r>
            <a:r>
              <a:rPr lang="fr-FR" sz="2400" dirty="0" err="1">
                <a:solidFill>
                  <a:schemeClr val="accent4">
                    <a:lumMod val="60000"/>
                    <a:lumOff val="40000"/>
                  </a:schemeClr>
                </a:solidFill>
                <a:latin typeface="+mn-lt"/>
                <a:ea typeface="+mn-ea"/>
                <a:cs typeface="+mn-cs"/>
              </a:rPr>
              <a:t>framework</a:t>
            </a:r>
            <a:r>
              <a:rPr lang="fr-FR" sz="2400" dirty="0">
                <a:solidFill>
                  <a:schemeClr val="accent4">
                    <a:lumMod val="60000"/>
                    <a:lumOff val="40000"/>
                  </a:schemeClr>
                </a:solidFill>
                <a:latin typeface="+mn-lt"/>
                <a:ea typeface="+mn-ea"/>
                <a:cs typeface="+mn-cs"/>
              </a:rPr>
              <a:t> de calcul distribué open-source.</a:t>
            </a:r>
          </a:p>
        </p:txBody>
      </p:sp>
      <p:pic>
        <p:nvPicPr>
          <p:cNvPr id="481" name="Picture 1" descr="PySpark Logo">
            <a:extLst>
              <a:ext uri="{FF2B5EF4-FFF2-40B4-BE49-F238E27FC236}">
                <a16:creationId xmlns:a16="http://schemas.microsoft.com/office/drawing/2014/main" id="{6D728FEE-0A42-1037-6F72-6B0D8C291B7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54578" y="9070696"/>
            <a:ext cx="3092420" cy="493187"/>
          </a:xfrm>
          <a:prstGeom prst="rect">
            <a:avLst/>
          </a:prstGeom>
          <a:noFill/>
          <a:ln>
            <a:noFill/>
          </a:ln>
        </p:spPr>
      </p:pic>
      <p:sp>
        <p:nvSpPr>
          <p:cNvPr id="482" name="ZoneTexte 481">
            <a:extLst>
              <a:ext uri="{FF2B5EF4-FFF2-40B4-BE49-F238E27FC236}">
                <a16:creationId xmlns:a16="http://schemas.microsoft.com/office/drawing/2014/main" id="{1F7083A0-F112-0C46-C5BF-4BC952A0C45F}"/>
              </a:ext>
            </a:extLst>
          </p:cNvPr>
          <p:cNvSpPr txBox="1"/>
          <p:nvPr/>
        </p:nvSpPr>
        <p:spPr>
          <a:xfrm>
            <a:off x="15876303" y="9086738"/>
            <a:ext cx="1832010" cy="461665"/>
          </a:xfrm>
          <a:prstGeom prst="rect">
            <a:avLst/>
          </a:prstGeom>
          <a:noFill/>
        </p:spPr>
        <p:txBody>
          <a:bodyPr wrap="square" rtlCol="0">
            <a:spAutoFit/>
          </a:bodyPr>
          <a:lstStyle/>
          <a:p>
            <a:r>
              <a:rPr lang="en-GB" sz="2400" b="1" dirty="0">
                <a:effectLst>
                  <a:outerShdw blurRad="38100" dist="38100" dir="2700000" algn="tl">
                    <a:srgbClr val="000000">
                      <a:alpha val="43137"/>
                    </a:srgbClr>
                  </a:outerShdw>
                </a:effectLst>
              </a:rPr>
              <a:t>: </a:t>
            </a:r>
            <a:r>
              <a:rPr lang="en-GB" sz="2400" b="1" dirty="0" err="1">
                <a:effectLst>
                  <a:outerShdw blurRad="38100" dist="38100" dir="2700000" algn="tl">
                    <a:srgbClr val="000000">
                      <a:alpha val="43137"/>
                    </a:srgbClr>
                  </a:outerShdw>
                </a:effectLst>
              </a:rPr>
              <a:t>PySpark</a:t>
            </a:r>
            <a:endParaRPr lang="fr-FR" sz="2400" b="1" dirty="0">
              <a:effectLst>
                <a:outerShdw blurRad="38100" dist="38100" dir="2700000" algn="tl">
                  <a:srgbClr val="000000">
                    <a:alpha val="43137"/>
                  </a:srgbClr>
                </a:outerShdw>
              </a:effectLst>
            </a:endParaRPr>
          </a:p>
        </p:txBody>
      </p:sp>
      <p:pic>
        <p:nvPicPr>
          <p:cNvPr id="7" name="Image 6">
            <a:extLst>
              <a:ext uri="{FF2B5EF4-FFF2-40B4-BE49-F238E27FC236}">
                <a16:creationId xmlns:a16="http://schemas.microsoft.com/office/drawing/2014/main" id="{C01BFDC9-CFB0-D786-108F-272AD51056A1}"/>
              </a:ext>
            </a:extLst>
          </p:cNvPr>
          <p:cNvPicPr>
            <a:picLocks noChangeAspect="1"/>
          </p:cNvPicPr>
          <p:nvPr/>
        </p:nvPicPr>
        <p:blipFill>
          <a:blip r:embed="rId11"/>
          <a:stretch>
            <a:fillRect/>
          </a:stretch>
        </p:blipFill>
        <p:spPr>
          <a:xfrm>
            <a:off x="6586150" y="8152951"/>
            <a:ext cx="872379" cy="913920"/>
          </a:xfrm>
          <a:prstGeom prst="rect">
            <a:avLst/>
          </a:prstGeom>
        </p:spPr>
      </p:pic>
    </p:spTree>
    <p:extLst>
      <p:ext uri="{BB962C8B-B14F-4D97-AF65-F5344CB8AC3E}">
        <p14:creationId xmlns:p14="http://schemas.microsoft.com/office/powerpoint/2010/main" val="391635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err="1">
                <a:solidFill>
                  <a:srgbClr val="2A4B56"/>
                </a:solidFill>
                <a:latin typeface="Fira Sans"/>
                <a:ea typeface="Fira Sans"/>
                <a:cs typeface="Fira Sans"/>
                <a:sym typeface="Fira Sans"/>
              </a:rPr>
              <a:t>Eléments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clés</a:t>
            </a:r>
            <a:r>
              <a:rPr lang="en-GB" sz="4800" b="1" dirty="0">
                <a:solidFill>
                  <a:srgbClr val="2A4B56"/>
                </a:solidFill>
                <a:latin typeface="Fira Sans"/>
                <a:ea typeface="Fira Sans"/>
                <a:cs typeface="Fira Sans"/>
                <a:sym typeface="Fira Sans"/>
              </a:rPr>
              <a:t> de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de Apache Spark</a:t>
            </a:r>
            <a:r>
              <a:rPr lang="en-GB" sz="4800" b="1" i="0" u="none" strike="noStrike" cap="none" dirty="0">
                <a:solidFill>
                  <a:srgbClr val="2A4B56"/>
                </a:solidFill>
                <a:latin typeface="Fira Sans"/>
                <a:ea typeface="Fira Sans"/>
                <a:cs typeface="Fira Sans"/>
                <a:sym typeface="Fira Sans"/>
              </a:rPr>
              <a:t> </a:t>
            </a:r>
            <a:endParaRPr sz="4800" b="1" i="0" u="none" strike="noStrike" cap="none" dirty="0">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Apprentissage</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automatique</a:t>
              </a:r>
              <a:endParaRPr sz="2000" dirty="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Batch et Stream Processing </a:t>
              </a:r>
              <a:r>
                <a:rPr lang="en-GB" sz="2000" dirty="0" err="1">
                  <a:solidFill>
                    <a:srgbClr val="FFFFFF"/>
                  </a:solidFill>
                  <a:latin typeface="Roboto Medium"/>
                  <a:ea typeface="Roboto Medium"/>
                  <a:cs typeface="Roboto Medium"/>
                  <a:sym typeface="Roboto Medium"/>
                </a:rPr>
                <a:t>Unifié</a:t>
              </a:r>
              <a:endParaRPr sz="2000" dirty="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a:solidFill>
                    <a:srgbClr val="FFFFFF"/>
                  </a:solidFill>
                  <a:latin typeface="Roboto Medium"/>
                  <a:ea typeface="Roboto Medium"/>
                  <a:cs typeface="Roboto Medium"/>
                  <a:sym typeface="Roboto Medium"/>
                </a:rPr>
                <a:t>Resilient Distributed Datasets</a:t>
              </a:r>
              <a:endParaRPr sz="2000" dirty="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dirty="0" err="1">
                  <a:solidFill>
                    <a:srgbClr val="FFFFFF"/>
                  </a:solidFill>
                  <a:latin typeface="Roboto Medium"/>
                  <a:ea typeface="Roboto Medium"/>
                  <a:cs typeface="Roboto Medium"/>
                  <a:sym typeface="Roboto Medium"/>
                </a:rPr>
                <a:t>Traitement</a:t>
              </a:r>
              <a:r>
                <a:rPr lang="en-GB" sz="2000" dirty="0">
                  <a:solidFill>
                    <a:srgbClr val="FFFFFF"/>
                  </a:solidFill>
                  <a:latin typeface="Roboto Medium"/>
                  <a:ea typeface="Roboto Medium"/>
                  <a:cs typeface="Roboto Medium"/>
                  <a:sym typeface="Roboto Medium"/>
                </a:rPr>
                <a:t> de </a:t>
              </a:r>
              <a:r>
                <a:rPr lang="en-GB" sz="2000" dirty="0" err="1">
                  <a:solidFill>
                    <a:srgbClr val="FFFFFF"/>
                  </a:solidFill>
                  <a:latin typeface="Roboto Medium"/>
                  <a:ea typeface="Roboto Medium"/>
                  <a:cs typeface="Roboto Medium"/>
                  <a:sym typeface="Roboto Medium"/>
                </a:rPr>
                <a:t>données</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en</a:t>
              </a:r>
              <a:r>
                <a:rPr lang="en-GB" sz="2000" dirty="0">
                  <a:solidFill>
                    <a:srgbClr val="FFFFFF"/>
                  </a:solidFill>
                  <a:latin typeface="Roboto Medium"/>
                  <a:ea typeface="Roboto Medium"/>
                  <a:cs typeface="Roboto Medium"/>
                  <a:sym typeface="Roboto Medium"/>
                </a:rPr>
                <a:t> </a:t>
              </a:r>
              <a:r>
                <a:rPr lang="en-GB" sz="2000" dirty="0" err="1">
                  <a:solidFill>
                    <a:srgbClr val="FFFFFF"/>
                  </a:solidFill>
                  <a:latin typeface="Roboto Medium"/>
                  <a:ea typeface="Roboto Medium"/>
                  <a:cs typeface="Roboto Medium"/>
                  <a:sym typeface="Roboto Medium"/>
                </a:rPr>
                <a:t>mémoire</a:t>
              </a:r>
              <a:endParaRPr sz="2000" dirty="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
        <p:nvSpPr>
          <p:cNvPr id="2" name="Rectangle 1">
            <a:extLst>
              <a:ext uri="{FF2B5EF4-FFF2-40B4-BE49-F238E27FC236}">
                <a16:creationId xmlns:a16="http://schemas.microsoft.com/office/drawing/2014/main" id="{9BAE4D59-58EE-4FEF-51B6-9710370AC3AB}"/>
              </a:ext>
            </a:extLst>
          </p:cNvPr>
          <p:cNvSpPr/>
          <p:nvPr/>
        </p:nvSpPr>
        <p:spPr>
          <a:xfrm>
            <a:off x="914400" y="1655367"/>
            <a:ext cx="4572000" cy="79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À </a:t>
            </a:r>
            <a:r>
              <a:rPr lang="en-GB" dirty="0" err="1"/>
              <a:t>ciblier</a:t>
            </a:r>
            <a:r>
              <a:rPr lang="en-GB" dirty="0"/>
              <a:t> : </a:t>
            </a:r>
            <a:r>
              <a:rPr lang="en-GB" dirty="0" err="1"/>
              <a:t>plutot</a:t>
            </a:r>
            <a:r>
              <a:rPr lang="en-GB" dirty="0"/>
              <a:t>  les </a:t>
            </a:r>
            <a:r>
              <a:rPr lang="en-GB" dirty="0" err="1"/>
              <a:t>termes</a:t>
            </a:r>
            <a:r>
              <a:rPr lang="en-GB" dirty="0"/>
              <a:t> les plus important </a:t>
            </a:r>
            <a:r>
              <a:rPr lang="en-GB" dirty="0" err="1"/>
              <a:t>coté</a:t>
            </a:r>
            <a:r>
              <a:rPr lang="en-GB" dirty="0"/>
              <a:t> comment il </a:t>
            </a:r>
            <a:r>
              <a:rPr lang="en-GB" dirty="0" err="1"/>
              <a:t>fonctionne</a:t>
            </a:r>
            <a:endParaRPr lang="fr-FR" dirty="0"/>
          </a:p>
        </p:txBody>
      </p:sp>
      <p:sp>
        <p:nvSpPr>
          <p:cNvPr id="3" name="ZoneTexte 2">
            <a:extLst>
              <a:ext uri="{FF2B5EF4-FFF2-40B4-BE49-F238E27FC236}">
                <a16:creationId xmlns:a16="http://schemas.microsoft.com/office/drawing/2014/main" id="{5125446C-F151-903C-1A68-D26A8DD262DC}"/>
              </a:ext>
            </a:extLst>
          </p:cNvPr>
          <p:cNvSpPr txBox="1"/>
          <p:nvPr/>
        </p:nvSpPr>
        <p:spPr>
          <a:xfrm>
            <a:off x="9334500" y="1655367"/>
            <a:ext cx="5695950" cy="1754326"/>
          </a:xfrm>
          <a:prstGeom prst="rect">
            <a:avLst/>
          </a:prstGeom>
          <a:noFill/>
        </p:spPr>
        <p:txBody>
          <a:bodyPr wrap="square" rtlCol="0">
            <a:spAutoFit/>
          </a:bodyPr>
          <a:lstStyle/>
          <a:p>
            <a:r>
              <a:rPr lang="en-GB" sz="3600" dirty="0">
                <a:solidFill>
                  <a:srgbClr val="FF0000"/>
                </a:solidFill>
              </a:rPr>
              <a:t>A combiner </a:t>
            </a:r>
            <a:r>
              <a:rPr lang="en-GB" sz="3600" dirty="0" err="1">
                <a:solidFill>
                  <a:srgbClr val="FF0000"/>
                </a:solidFill>
              </a:rPr>
              <a:t>peut</a:t>
            </a:r>
            <a:r>
              <a:rPr lang="en-GB" sz="3600" dirty="0">
                <a:solidFill>
                  <a:srgbClr val="FF0000"/>
                </a:solidFill>
              </a:rPr>
              <a:t> </a:t>
            </a:r>
            <a:r>
              <a:rPr lang="en-GB" sz="3600" dirty="0" err="1">
                <a:solidFill>
                  <a:srgbClr val="FF0000"/>
                </a:solidFill>
              </a:rPr>
              <a:t>etre</a:t>
            </a:r>
            <a:r>
              <a:rPr lang="en-GB" sz="3600" dirty="0">
                <a:solidFill>
                  <a:srgbClr val="FF0000"/>
                </a:solidFill>
              </a:rPr>
              <a:t> avec </a:t>
            </a:r>
            <a:r>
              <a:rPr lang="en-GB" sz="3600" dirty="0" err="1">
                <a:solidFill>
                  <a:srgbClr val="FF0000"/>
                </a:solidFill>
              </a:rPr>
              <a:t>ce</a:t>
            </a:r>
            <a:r>
              <a:rPr lang="en-GB" sz="3600" dirty="0">
                <a:solidFill>
                  <a:srgbClr val="FF0000"/>
                </a:solidFill>
              </a:rPr>
              <a:t> qui suit et </a:t>
            </a:r>
            <a:r>
              <a:rPr lang="en-GB" sz="3600" dirty="0" err="1">
                <a:solidFill>
                  <a:srgbClr val="FF0000"/>
                </a:solidFill>
              </a:rPr>
              <a:t>améliiorer</a:t>
            </a:r>
            <a:r>
              <a:rPr lang="en-GB" sz="3600" dirty="0">
                <a:solidFill>
                  <a:srgbClr val="FF0000"/>
                </a:solidFill>
              </a:rPr>
              <a:t> et simplifier </a:t>
            </a:r>
            <a:endParaRPr lang="fr-FR" sz="3600" dirty="0">
              <a:solidFill>
                <a:srgbClr val="FF0000"/>
              </a:solidFill>
            </a:endParaRPr>
          </a:p>
        </p:txBody>
      </p:sp>
      <p:sp>
        <p:nvSpPr>
          <p:cNvPr id="4" name="ZoneTexte 3">
            <a:extLst>
              <a:ext uri="{FF2B5EF4-FFF2-40B4-BE49-F238E27FC236}">
                <a16:creationId xmlns:a16="http://schemas.microsoft.com/office/drawing/2014/main" id="{3D1E17D0-B950-DFEB-C755-1D8C94E276B0}"/>
              </a:ext>
            </a:extLst>
          </p:cNvPr>
          <p:cNvSpPr txBox="1"/>
          <p:nvPr/>
        </p:nvSpPr>
        <p:spPr>
          <a:xfrm>
            <a:off x="15318000" y="5905510"/>
            <a:ext cx="5695950" cy="646331"/>
          </a:xfrm>
          <a:prstGeom prst="rect">
            <a:avLst/>
          </a:prstGeom>
          <a:noFill/>
        </p:spPr>
        <p:txBody>
          <a:bodyPr wrap="square" rtlCol="0">
            <a:spAutoFit/>
          </a:bodyPr>
          <a:lstStyle/>
          <a:p>
            <a:r>
              <a:rPr lang="en-GB" sz="3600" dirty="0">
                <a:solidFill>
                  <a:srgbClr val="FF0000"/>
                </a:solidFill>
              </a:rPr>
              <a:t>Least </a:t>
            </a:r>
            <a:r>
              <a:rPr lang="en-GB" sz="3600" dirty="0" err="1">
                <a:solidFill>
                  <a:srgbClr val="FF0000"/>
                </a:solidFill>
              </a:rPr>
              <a:t>prioritary</a:t>
            </a:r>
            <a:endParaRPr lang="fr-FR" sz="3600" dirty="0">
              <a:solidFill>
                <a:srgbClr val="FF0000"/>
              </a:solidFill>
            </a:endParaRPr>
          </a:p>
        </p:txBody>
      </p:sp>
      <p:sp>
        <p:nvSpPr>
          <p:cNvPr id="5" name="ZoneTexte 4">
            <a:extLst>
              <a:ext uri="{FF2B5EF4-FFF2-40B4-BE49-F238E27FC236}">
                <a16:creationId xmlns:a16="http://schemas.microsoft.com/office/drawing/2014/main" id="{900693D7-465D-22C4-BA1A-AD4D2A5191F4}"/>
              </a:ext>
            </a:extLst>
          </p:cNvPr>
          <p:cNvSpPr txBox="1"/>
          <p:nvPr/>
        </p:nvSpPr>
        <p:spPr>
          <a:xfrm>
            <a:off x="3658268" y="8352813"/>
            <a:ext cx="9625263" cy="1200329"/>
          </a:xfrm>
          <a:prstGeom prst="rect">
            <a:avLst/>
          </a:prstGeom>
          <a:noFill/>
        </p:spPr>
        <p:txBody>
          <a:bodyPr wrap="square" rtlCol="0">
            <a:spAutoFit/>
          </a:bodyPr>
          <a:lstStyle/>
          <a:p>
            <a:pPr marL="0" marR="0">
              <a:spcBef>
                <a:spcPts val="0"/>
              </a:spcBef>
              <a:spcAft>
                <a:spcPts val="0"/>
              </a:spcAft>
            </a:pPr>
            <a:r>
              <a:rPr lang="en-GB" sz="1800" dirty="0" err="1">
                <a:effectLst/>
                <a:latin typeface="Calibri" panose="020F0502020204030204" pitchFamily="34" charset="0"/>
              </a:rPr>
              <a:t>Veryy</a:t>
            </a:r>
            <a:r>
              <a:rPr lang="en-GB" sz="1800" dirty="0">
                <a:effectLst/>
                <a:latin typeface="Calibri" panose="020F0502020204030204" pitchFamily="34" charset="0"/>
              </a:rPr>
              <a:t> important links :</a:t>
            </a:r>
          </a:p>
          <a:p>
            <a:pPr marL="0" marR="0">
              <a:spcBef>
                <a:spcPts val="0"/>
              </a:spcBef>
              <a:spcAft>
                <a:spcPts val="0"/>
              </a:spcAft>
            </a:pPr>
            <a:r>
              <a:rPr lang="fr-FR" sz="1800" dirty="0">
                <a:effectLst/>
                <a:latin typeface="Calibri" panose="020F0502020204030204" pitchFamily="34" charset="0"/>
                <a:hlinkClick r:id="rId4"/>
              </a:rPr>
              <a:t>Apache Spark Architecture - </a:t>
            </a:r>
            <a:r>
              <a:rPr lang="fr-FR" sz="1800" dirty="0" err="1">
                <a:effectLst/>
                <a:latin typeface="Calibri" panose="020F0502020204030204" pitchFamily="34" charset="0"/>
                <a:hlinkClick r:id="rId4"/>
              </a:rPr>
              <a:t>Detailed</a:t>
            </a:r>
            <a:r>
              <a:rPr lang="fr-FR" sz="1800" dirty="0">
                <a:effectLst/>
                <a:latin typeface="Calibri" panose="020F0502020204030204" pitchFamily="34" charset="0"/>
                <a:hlinkClick r:id="rId4"/>
              </a:rPr>
              <a:t> </a:t>
            </a:r>
            <a:r>
              <a:rPr lang="fr-FR" sz="1800" dirty="0" err="1">
                <a:effectLst/>
                <a:latin typeface="Calibri" panose="020F0502020204030204" pitchFamily="34" charset="0"/>
                <a:hlinkClick r:id="rId4"/>
              </a:rPr>
              <a:t>Explanation</a:t>
            </a:r>
            <a:r>
              <a:rPr lang="fr-FR" sz="1800" dirty="0">
                <a:effectLst/>
                <a:latin typeface="Calibri" panose="020F0502020204030204" pitchFamily="34" charset="0"/>
                <a:hlinkClick r:id="rId4"/>
              </a:rPr>
              <a:t> - </a:t>
            </a:r>
            <a:r>
              <a:rPr lang="fr-FR" sz="1800" dirty="0" err="1">
                <a:effectLst/>
                <a:latin typeface="Calibri" panose="020F0502020204030204" pitchFamily="34" charset="0"/>
                <a:hlinkClick r:id="rId4"/>
              </a:rPr>
              <a:t>InterviewBit</a:t>
            </a:r>
            <a:endParaRPr lang="fr-FR" sz="1800" dirty="0">
              <a:effectLst/>
              <a:latin typeface="Calibri" panose="020F0502020204030204" pitchFamily="34" charset="0"/>
            </a:endParaRPr>
          </a:p>
          <a:p>
            <a:pPr marL="0" marR="0">
              <a:spcBef>
                <a:spcPts val="0"/>
              </a:spcBef>
              <a:spcAft>
                <a:spcPts val="0"/>
              </a:spcAft>
            </a:pPr>
            <a:r>
              <a:rPr lang="en-GB" sz="1800" dirty="0">
                <a:effectLst/>
                <a:latin typeface="Calibri" panose="020F0502020204030204" pitchFamily="34" charset="0"/>
              </a:rPr>
              <a:t> </a:t>
            </a:r>
            <a:r>
              <a:rPr lang="fr-FR" sz="1800" dirty="0">
                <a:effectLst/>
                <a:latin typeface="Calibri" panose="020F0502020204030204" pitchFamily="34" charset="0"/>
                <a:hlinkClick r:id="rId5"/>
              </a:rPr>
              <a:t>Introduction to Spark </a:t>
            </a:r>
            <a:r>
              <a:rPr lang="fr-FR" sz="1800" dirty="0" err="1">
                <a:effectLst/>
                <a:latin typeface="Calibri" panose="020F0502020204030204" pitchFamily="34" charset="0"/>
                <a:hlinkClick r:id="rId5"/>
              </a:rPr>
              <a:t>with</a:t>
            </a:r>
            <a:r>
              <a:rPr lang="fr-FR" sz="1800" dirty="0">
                <a:effectLst/>
                <a:latin typeface="Calibri" panose="020F0502020204030204" pitchFamily="34" charset="0"/>
                <a:hlinkClick r:id="rId5"/>
              </a:rPr>
              <a:t> Python: Spark Architecture and Components </a:t>
            </a:r>
            <a:r>
              <a:rPr lang="fr-FR" sz="1800" dirty="0" err="1">
                <a:effectLst/>
                <a:latin typeface="Calibri" panose="020F0502020204030204" pitchFamily="34" charset="0"/>
                <a:hlinkClick r:id="rId5"/>
              </a:rPr>
              <a:t>Explained</a:t>
            </a:r>
            <a:r>
              <a:rPr lang="fr-FR" sz="1800" dirty="0">
                <a:effectLst/>
                <a:latin typeface="Calibri" panose="020F0502020204030204" pitchFamily="34" charset="0"/>
                <a:hlinkClick r:id="rId5"/>
              </a:rPr>
              <a:t> in </a:t>
            </a:r>
            <a:r>
              <a:rPr lang="fr-FR" sz="1800" dirty="0" err="1">
                <a:effectLst/>
                <a:latin typeface="Calibri" panose="020F0502020204030204" pitchFamily="34" charset="0"/>
                <a:hlinkClick r:id="rId5"/>
              </a:rPr>
              <a:t>Detail</a:t>
            </a:r>
            <a:r>
              <a:rPr lang="fr-FR" sz="1800" dirty="0">
                <a:effectLst/>
                <a:latin typeface="Calibri" panose="020F0502020204030204" pitchFamily="34" charset="0"/>
                <a:hlinkClick r:id="rId5"/>
              </a:rPr>
              <a:t> | by Niranjan Kumar | </a:t>
            </a:r>
            <a:r>
              <a:rPr lang="fr-FR" sz="1800" dirty="0" err="1">
                <a:effectLst/>
                <a:latin typeface="Calibri" panose="020F0502020204030204" pitchFamily="34" charset="0"/>
                <a:hlinkClick r:id="rId5"/>
              </a:rPr>
              <a:t>DataDrivenInvestor</a:t>
            </a:r>
            <a:endParaRPr lang="fr-FR" sz="1800" dirty="0">
              <a:effectLst/>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dirty="0" err="1">
                <a:solidFill>
                  <a:srgbClr val="2A4B56"/>
                </a:solidFill>
                <a:latin typeface="Fira Sans"/>
                <a:ea typeface="Fira Sans"/>
                <a:cs typeface="Fira Sans"/>
                <a:sym typeface="Fira Sans"/>
              </a:rPr>
              <a:t>Eléments</a:t>
            </a:r>
            <a:r>
              <a:rPr lang="en-GB" sz="4800" b="1" dirty="0">
                <a:solidFill>
                  <a:srgbClr val="2A4B56"/>
                </a:solidFill>
                <a:latin typeface="Fira Sans"/>
                <a:ea typeface="Fira Sans"/>
                <a:cs typeface="Fira Sans"/>
                <a:sym typeface="Fira Sans"/>
              </a:rPr>
              <a:t> </a:t>
            </a:r>
            <a:r>
              <a:rPr lang="en-GB" sz="4800" b="1" dirty="0" err="1">
                <a:solidFill>
                  <a:srgbClr val="2A4B56"/>
                </a:solidFill>
                <a:latin typeface="Fira Sans"/>
                <a:ea typeface="Fira Sans"/>
                <a:cs typeface="Fira Sans"/>
                <a:sym typeface="Fira Sans"/>
              </a:rPr>
              <a:t>clés</a:t>
            </a:r>
            <a:r>
              <a:rPr lang="en-GB" sz="4800" b="1" dirty="0">
                <a:solidFill>
                  <a:srgbClr val="2A4B56"/>
                </a:solidFill>
                <a:latin typeface="Fira Sans"/>
                <a:ea typeface="Fira Sans"/>
                <a:cs typeface="Fira Sans"/>
                <a:sym typeface="Fira Sans"/>
              </a:rPr>
              <a:t> de </a:t>
            </a:r>
            <a:r>
              <a:rPr lang="en-GB" sz="4800" b="1" dirty="0" err="1">
                <a:solidFill>
                  <a:srgbClr val="2A4B56"/>
                </a:solidFill>
                <a:latin typeface="Fira Sans"/>
                <a:ea typeface="Fira Sans"/>
                <a:cs typeface="Fira Sans"/>
                <a:sym typeface="Fira Sans"/>
              </a:rPr>
              <a:t>l’architecture</a:t>
            </a:r>
            <a:r>
              <a:rPr lang="en-GB" sz="4800" b="1" dirty="0">
                <a:solidFill>
                  <a:srgbClr val="2A4B56"/>
                </a:solidFill>
                <a:latin typeface="Fira Sans"/>
                <a:ea typeface="Fira Sans"/>
                <a:cs typeface="Fira Sans"/>
                <a:sym typeface="Fira Sans"/>
              </a:rPr>
              <a:t> de Apache Spark</a:t>
            </a:r>
            <a:r>
              <a:rPr lang="en-GB" sz="4800" b="1" i="0" u="none" strike="noStrike" cap="none" dirty="0">
                <a:solidFill>
                  <a:srgbClr val="2A4B56"/>
                </a:solidFill>
                <a:latin typeface="Fira Sans"/>
                <a:ea typeface="Fira Sans"/>
                <a:cs typeface="Fira Sans"/>
                <a:sym typeface="Fira Sans"/>
              </a:rPr>
              <a:t> </a:t>
            </a:r>
            <a:endParaRPr sz="4800" b="1" i="0" u="none" strike="noStrike" cap="none" dirty="0">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3074" name="Picture 2">
            <a:extLst>
              <a:ext uri="{FF2B5EF4-FFF2-40B4-BE49-F238E27FC236}">
                <a16:creationId xmlns:a16="http://schemas.microsoft.com/office/drawing/2014/main" id="{200836B8-6435-C793-C1C8-E7C99D278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95" y="2501531"/>
            <a:ext cx="8771452" cy="44107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DF8D925-A60D-6AB2-B581-9654DF608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759" y="5828072"/>
            <a:ext cx="66675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0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3" name="Image 52">
            <a:extLst>
              <a:ext uri="{FF2B5EF4-FFF2-40B4-BE49-F238E27FC236}">
                <a16:creationId xmlns:a16="http://schemas.microsoft.com/office/drawing/2014/main" id="{FAA0153A-5FBC-D234-6D88-14474A1AB1BE}"/>
              </a:ext>
            </a:extLst>
          </p:cNvPr>
          <p:cNvPicPr>
            <a:picLocks noChangeAspect="1"/>
          </p:cNvPicPr>
          <p:nvPr/>
        </p:nvPicPr>
        <p:blipFill>
          <a:blip r:embed="rId3"/>
          <a:stretch>
            <a:fillRect/>
          </a:stretch>
        </p:blipFill>
        <p:spPr>
          <a:xfrm>
            <a:off x="7773405" y="7697802"/>
            <a:ext cx="929588" cy="796109"/>
          </a:xfrm>
          <a:prstGeom prst="rect">
            <a:avLst/>
          </a:prstGeom>
        </p:spPr>
      </p:pic>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dirty="0">
              <a:solidFill>
                <a:srgbClr val="D98A23"/>
              </a:solidFill>
              <a:latin typeface="Alegreya Sans SC"/>
              <a:ea typeface="Alegreya Sans SC"/>
              <a:cs typeface="Alegreya Sans SC"/>
              <a:sym typeface="Alegreya Sans SC"/>
            </a:endParaRPr>
          </a:p>
        </p:txBody>
      </p:sp>
      <p:pic>
        <p:nvPicPr>
          <p:cNvPr id="485" name="Google Shape;485;g208d49cec94_0_1113"/>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2" name="TextBox 52">
            <a:extLst>
              <a:ext uri="{FF2B5EF4-FFF2-40B4-BE49-F238E27FC236}">
                <a16:creationId xmlns:a16="http://schemas.microsoft.com/office/drawing/2014/main" id="{371CDF53-F305-AF40-9BB6-B136FA322EEA}"/>
              </a:ext>
            </a:extLst>
          </p:cNvPr>
          <p:cNvSpPr txBox="1"/>
          <p:nvPr/>
        </p:nvSpPr>
        <p:spPr>
          <a:xfrm>
            <a:off x="2521682" y="278641"/>
            <a:ext cx="14594220" cy="646331"/>
          </a:xfrm>
          <a:prstGeom prst="rect">
            <a:avLst/>
          </a:prstGeom>
          <a:noFill/>
        </p:spPr>
        <p:txBody>
          <a:bodyPr wrap="square" rtlCol="0">
            <a:spAutoFit/>
          </a:bodyPr>
          <a:lstStyle/>
          <a:p>
            <a:pPr algn="ctr" defTabSz="1371600">
              <a:buClrTx/>
            </a:pPr>
            <a:r>
              <a:rPr lang="en-US" sz="3600" b="1" kern="1200" dirty="0">
                <a:solidFill>
                  <a:prstClr val="black"/>
                </a:solidFill>
                <a:latin typeface="Cardo "/>
                <a:ea typeface="+mn-ea"/>
                <a:cs typeface="+mn-cs"/>
              </a:rPr>
              <a:t>Pipeline des </a:t>
            </a:r>
            <a:r>
              <a:rPr lang="en-US" sz="3600" b="1" kern="1200" dirty="0" err="1">
                <a:solidFill>
                  <a:prstClr val="black"/>
                </a:solidFill>
                <a:latin typeface="Cardo "/>
                <a:ea typeface="+mn-ea"/>
                <a:cs typeface="+mn-cs"/>
              </a:rPr>
              <a:t>données</a:t>
            </a:r>
            <a:r>
              <a:rPr lang="en-US" sz="3600" b="1" kern="1200" dirty="0">
                <a:solidFill>
                  <a:prstClr val="black"/>
                </a:solidFill>
                <a:latin typeface="Cardo "/>
                <a:ea typeface="+mn-ea"/>
                <a:cs typeface="+mn-cs"/>
              </a:rPr>
              <a:t> </a:t>
            </a:r>
            <a:r>
              <a:rPr lang="en-US" sz="3600" b="1" kern="1200" dirty="0" err="1">
                <a:solidFill>
                  <a:prstClr val="black"/>
                </a:solidFill>
                <a:latin typeface="Cardo "/>
                <a:ea typeface="+mn-ea"/>
                <a:cs typeface="+mn-cs"/>
              </a:rPr>
              <a:t>détaillé</a:t>
            </a:r>
            <a:endParaRPr lang="en-IN" sz="3600" b="1" kern="1200" dirty="0">
              <a:ln w="0"/>
              <a:solidFill>
                <a:srgbClr val="17406D">
                  <a:lumMod val="50000"/>
                </a:srgbClr>
              </a:solidFill>
              <a:effectLst>
                <a:outerShdw blurRad="38100" dist="25400" dir="5400000" algn="ctr" rotWithShape="0">
                  <a:srgbClr val="6E747A">
                    <a:alpha val="43000"/>
                  </a:srgbClr>
                </a:outerShdw>
              </a:effectLst>
              <a:latin typeface="Cardo "/>
              <a:ea typeface="Cardo" panose="02020600000000000000" pitchFamily="18" charset="-79"/>
              <a:cs typeface="Cardo" panose="02020600000000000000" pitchFamily="18" charset="-79"/>
            </a:endParaRPr>
          </a:p>
        </p:txBody>
      </p:sp>
      <p:sp>
        <p:nvSpPr>
          <p:cNvPr id="3" name="Diamond 25">
            <a:extLst>
              <a:ext uri="{FF2B5EF4-FFF2-40B4-BE49-F238E27FC236}">
                <a16:creationId xmlns:a16="http://schemas.microsoft.com/office/drawing/2014/main" id="{86F52F59-9F12-529B-89D9-FB58DE656FE0}"/>
              </a:ext>
            </a:extLst>
          </p:cNvPr>
          <p:cNvSpPr/>
          <p:nvPr/>
        </p:nvSpPr>
        <p:spPr>
          <a:xfrm>
            <a:off x="11706951" y="1158527"/>
            <a:ext cx="2157396" cy="2201894"/>
          </a:xfrm>
          <a:prstGeom prst="diamond">
            <a:avLst/>
          </a:prstGeom>
          <a:no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4" name="Diamond 26">
            <a:extLst>
              <a:ext uri="{FF2B5EF4-FFF2-40B4-BE49-F238E27FC236}">
                <a16:creationId xmlns:a16="http://schemas.microsoft.com/office/drawing/2014/main" id="{009BE3CC-ED83-796D-7105-3DCB13BED0A5}"/>
              </a:ext>
            </a:extLst>
          </p:cNvPr>
          <p:cNvSpPr/>
          <p:nvPr/>
        </p:nvSpPr>
        <p:spPr>
          <a:xfrm>
            <a:off x="14914495" y="1158527"/>
            <a:ext cx="2157396" cy="2201894"/>
          </a:xfrm>
          <a:prstGeom prst="diamond">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5" name="Diamond 27">
            <a:extLst>
              <a:ext uri="{FF2B5EF4-FFF2-40B4-BE49-F238E27FC236}">
                <a16:creationId xmlns:a16="http://schemas.microsoft.com/office/drawing/2014/main" id="{52A0B7C1-04D3-976D-3758-7DFA9203B41C}"/>
              </a:ext>
            </a:extLst>
          </p:cNvPr>
          <p:cNvSpPr/>
          <p:nvPr/>
        </p:nvSpPr>
        <p:spPr>
          <a:xfrm>
            <a:off x="5295693" y="1222140"/>
            <a:ext cx="2157396" cy="2201894"/>
          </a:xfrm>
          <a:prstGeom prst="diamond">
            <a:avLst/>
          </a:pr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7" name="Diamond 3">
            <a:extLst>
              <a:ext uri="{FF2B5EF4-FFF2-40B4-BE49-F238E27FC236}">
                <a16:creationId xmlns:a16="http://schemas.microsoft.com/office/drawing/2014/main" id="{E998D300-2292-9C60-B534-2C670056AB0C}"/>
              </a:ext>
            </a:extLst>
          </p:cNvPr>
          <p:cNvSpPr/>
          <p:nvPr/>
        </p:nvSpPr>
        <p:spPr>
          <a:xfrm>
            <a:off x="8520840" y="1158527"/>
            <a:ext cx="2157396" cy="2201894"/>
          </a:xfrm>
          <a:prstGeom prst="diamond">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8" name="TextBox 6">
            <a:extLst>
              <a:ext uri="{FF2B5EF4-FFF2-40B4-BE49-F238E27FC236}">
                <a16:creationId xmlns:a16="http://schemas.microsoft.com/office/drawing/2014/main" id="{9194ADF8-B47C-5F2F-268E-C52E1430D7A1}"/>
              </a:ext>
            </a:extLst>
          </p:cNvPr>
          <p:cNvSpPr txBox="1"/>
          <p:nvPr/>
        </p:nvSpPr>
        <p:spPr>
          <a:xfrm>
            <a:off x="282508" y="4438659"/>
            <a:ext cx="2080421" cy="553998"/>
          </a:xfrm>
          <a:prstGeom prst="rect">
            <a:avLst/>
          </a:prstGeom>
          <a:noFill/>
        </p:spPr>
        <p:txBody>
          <a:bodyPr wrap="square" rtlCol="0">
            <a:spAutoFit/>
          </a:bodyPr>
          <a:lstStyle/>
          <a:p>
            <a:pPr defTabSz="1371600">
              <a:buClrTx/>
            </a:pPr>
            <a:r>
              <a:rPr lang="en-IN" sz="3000" b="1" kern="1200" dirty="0">
                <a:solidFill>
                  <a:srgbClr val="00B050"/>
                </a:solidFill>
                <a:latin typeface="Cardo" panose="02020600000000000000" pitchFamily="18" charset="-79"/>
                <a:ea typeface="Cardo" panose="02020600000000000000" pitchFamily="18" charset="-79"/>
                <a:cs typeface="Cardo" panose="02020600000000000000" pitchFamily="18" charset="-79"/>
              </a:rPr>
              <a:t>Input</a:t>
            </a:r>
          </a:p>
        </p:txBody>
      </p:sp>
      <p:sp>
        <p:nvSpPr>
          <p:cNvPr id="9" name="TextBox 7">
            <a:extLst>
              <a:ext uri="{FF2B5EF4-FFF2-40B4-BE49-F238E27FC236}">
                <a16:creationId xmlns:a16="http://schemas.microsoft.com/office/drawing/2014/main" id="{CE8B142A-E51C-3AF9-9B84-64CFE0EDAF90}"/>
              </a:ext>
            </a:extLst>
          </p:cNvPr>
          <p:cNvSpPr txBox="1"/>
          <p:nvPr/>
        </p:nvSpPr>
        <p:spPr>
          <a:xfrm>
            <a:off x="203277" y="5735238"/>
            <a:ext cx="1333494" cy="553998"/>
          </a:xfrm>
          <a:prstGeom prst="rect">
            <a:avLst/>
          </a:prstGeom>
          <a:noFill/>
        </p:spPr>
        <p:txBody>
          <a:bodyPr wrap="square" rtlCol="0">
            <a:spAutoFit/>
          </a:bodyPr>
          <a:lstStyle/>
          <a:p>
            <a:pPr defTabSz="1371600">
              <a:buClrTx/>
            </a:pPr>
            <a:r>
              <a:rPr lang="en-IN" sz="3000" b="1" kern="1200" dirty="0">
                <a:solidFill>
                  <a:srgbClr val="FF0000"/>
                </a:solidFill>
                <a:latin typeface="Cardo" panose="02020600000000000000" pitchFamily="18" charset="-79"/>
                <a:ea typeface="Cardo" panose="02020600000000000000" pitchFamily="18" charset="-79"/>
                <a:cs typeface="Cardo" panose="02020600000000000000" pitchFamily="18" charset="-79"/>
              </a:rPr>
              <a:t>Focus</a:t>
            </a:r>
          </a:p>
        </p:txBody>
      </p:sp>
      <p:sp>
        <p:nvSpPr>
          <p:cNvPr id="10" name="TextBox 8">
            <a:extLst>
              <a:ext uri="{FF2B5EF4-FFF2-40B4-BE49-F238E27FC236}">
                <a16:creationId xmlns:a16="http://schemas.microsoft.com/office/drawing/2014/main" id="{1C036BB2-76A2-8343-6474-28FF27F18D22}"/>
              </a:ext>
            </a:extLst>
          </p:cNvPr>
          <p:cNvSpPr txBox="1"/>
          <p:nvPr/>
        </p:nvSpPr>
        <p:spPr>
          <a:xfrm>
            <a:off x="109749" y="7589529"/>
            <a:ext cx="2422366" cy="1015663"/>
          </a:xfrm>
          <a:prstGeom prst="rect">
            <a:avLst/>
          </a:prstGeom>
          <a:noFill/>
        </p:spPr>
        <p:txBody>
          <a:bodyPr wrap="square" rtlCol="0">
            <a:spAutoFit/>
          </a:bodyPr>
          <a:lstStyle/>
          <a:p>
            <a:pPr defTabSz="1371600">
              <a:buClrTx/>
            </a:pPr>
            <a:r>
              <a:rPr lang="en-IN" sz="3000" b="1" kern="1200" dirty="0">
                <a:solidFill>
                  <a:prstClr val="black"/>
                </a:solidFill>
                <a:latin typeface="Cardo" panose="02020600000000000000" pitchFamily="18" charset="-79"/>
                <a:ea typeface="Cardo" panose="02020600000000000000" pitchFamily="18" charset="-79"/>
                <a:cs typeface="Cardo" panose="02020600000000000000" pitchFamily="18" charset="-79"/>
              </a:rPr>
              <a:t>Tools/ Packages </a:t>
            </a:r>
          </a:p>
        </p:txBody>
      </p:sp>
      <p:sp>
        <p:nvSpPr>
          <p:cNvPr id="11" name="TextBox 9">
            <a:extLst>
              <a:ext uri="{FF2B5EF4-FFF2-40B4-BE49-F238E27FC236}">
                <a16:creationId xmlns:a16="http://schemas.microsoft.com/office/drawing/2014/main" id="{5244FC67-CE82-B9CC-770F-6B62BD79CE60}"/>
              </a:ext>
            </a:extLst>
          </p:cNvPr>
          <p:cNvSpPr txBox="1"/>
          <p:nvPr/>
        </p:nvSpPr>
        <p:spPr>
          <a:xfrm>
            <a:off x="203277" y="8545503"/>
            <a:ext cx="2080539" cy="553998"/>
          </a:xfrm>
          <a:prstGeom prst="rect">
            <a:avLst/>
          </a:prstGeom>
          <a:noFill/>
        </p:spPr>
        <p:txBody>
          <a:bodyPr wrap="square" rtlCol="0">
            <a:spAutoFit/>
          </a:bodyPr>
          <a:lstStyle/>
          <a:p>
            <a:pPr defTabSz="1371600">
              <a:buClrTx/>
            </a:pPr>
            <a:r>
              <a:rPr lang="en-IN" sz="3000" b="1" kern="1200" dirty="0">
                <a:solidFill>
                  <a:schemeClr val="accent1">
                    <a:lumMod val="75000"/>
                  </a:schemeClr>
                </a:solidFill>
                <a:latin typeface="Cardo" panose="02020600000000000000" pitchFamily="18" charset="-79"/>
                <a:ea typeface="Cardo" panose="02020600000000000000" pitchFamily="18" charset="-79"/>
                <a:cs typeface="Cardo" panose="02020600000000000000" pitchFamily="18" charset="-79"/>
              </a:rPr>
              <a:t>Output</a:t>
            </a:r>
          </a:p>
        </p:txBody>
      </p:sp>
      <p:cxnSp>
        <p:nvCxnSpPr>
          <p:cNvPr id="12" name="Straight Connector 11">
            <a:extLst>
              <a:ext uri="{FF2B5EF4-FFF2-40B4-BE49-F238E27FC236}">
                <a16:creationId xmlns:a16="http://schemas.microsoft.com/office/drawing/2014/main" id="{0BA5BF3A-2A6E-571E-279C-B1ABB730C41E}"/>
              </a:ext>
            </a:extLst>
          </p:cNvPr>
          <p:cNvCxnSpPr/>
          <p:nvPr/>
        </p:nvCxnSpPr>
        <p:spPr>
          <a:xfrm>
            <a:off x="-36000" y="5363947"/>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BC6C7-F215-3158-FAAD-646EBA5F7511}"/>
              </a:ext>
            </a:extLst>
          </p:cNvPr>
          <p:cNvCxnSpPr/>
          <p:nvPr/>
        </p:nvCxnSpPr>
        <p:spPr>
          <a:xfrm>
            <a:off x="-36000" y="7492785"/>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2BD40A-B43D-5144-44E4-BE102E3DB9F6}"/>
              </a:ext>
            </a:extLst>
          </p:cNvPr>
          <p:cNvCxnSpPr/>
          <p:nvPr/>
        </p:nvCxnSpPr>
        <p:spPr>
          <a:xfrm>
            <a:off x="-36000" y="8521485"/>
            <a:ext cx="183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5">
            <a:extLst>
              <a:ext uri="{FF2B5EF4-FFF2-40B4-BE49-F238E27FC236}">
                <a16:creationId xmlns:a16="http://schemas.microsoft.com/office/drawing/2014/main" id="{C8D32FDB-34A0-AEE6-35DA-8D22516D2292}"/>
              </a:ext>
            </a:extLst>
          </p:cNvPr>
          <p:cNvCxnSpPr/>
          <p:nvPr/>
        </p:nvCxnSpPr>
        <p:spPr>
          <a:xfrm>
            <a:off x="2356155"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6">
            <a:extLst>
              <a:ext uri="{FF2B5EF4-FFF2-40B4-BE49-F238E27FC236}">
                <a16:creationId xmlns:a16="http://schemas.microsoft.com/office/drawing/2014/main" id="{22CED650-7827-111E-0BBD-673062F313A2}"/>
              </a:ext>
            </a:extLst>
          </p:cNvPr>
          <p:cNvCxnSpPr/>
          <p:nvPr/>
        </p:nvCxnSpPr>
        <p:spPr>
          <a:xfrm>
            <a:off x="556370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80841A9C-8017-1F51-F960-FB8CB77FFD4D}"/>
              </a:ext>
            </a:extLst>
          </p:cNvPr>
          <p:cNvCxnSpPr/>
          <p:nvPr/>
        </p:nvCxnSpPr>
        <p:spPr>
          <a:xfrm>
            <a:off x="8771244"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8">
            <a:extLst>
              <a:ext uri="{FF2B5EF4-FFF2-40B4-BE49-F238E27FC236}">
                <a16:creationId xmlns:a16="http://schemas.microsoft.com/office/drawing/2014/main" id="{235C9A34-7AF0-F5A5-DC95-7C036EF10436}"/>
              </a:ext>
            </a:extLst>
          </p:cNvPr>
          <p:cNvCxnSpPr/>
          <p:nvPr/>
        </p:nvCxnSpPr>
        <p:spPr>
          <a:xfrm>
            <a:off x="11978787" y="4223001"/>
            <a:ext cx="0" cy="511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97E38824-D85F-F3CA-795E-C9AA83895C0A}"/>
              </a:ext>
            </a:extLst>
          </p:cNvPr>
          <p:cNvCxnSpPr/>
          <p:nvPr/>
        </p:nvCxnSpPr>
        <p:spPr>
          <a:xfrm>
            <a:off x="15186330" y="4223001"/>
            <a:ext cx="0" cy="5111711"/>
          </a:xfrm>
          <a:prstGeom prst="line">
            <a:avLst/>
          </a:prstGeom>
        </p:spPr>
        <p:style>
          <a:lnRef idx="1">
            <a:schemeClr val="accent1"/>
          </a:lnRef>
          <a:fillRef idx="0">
            <a:schemeClr val="accent1"/>
          </a:fillRef>
          <a:effectRef idx="0">
            <a:schemeClr val="accent1"/>
          </a:effectRef>
          <a:fontRef idx="minor">
            <a:schemeClr val="tx1"/>
          </a:fontRef>
        </p:style>
      </p:cxnSp>
      <p:sp>
        <p:nvSpPr>
          <p:cNvPr id="20" name="Arrow: Right 20">
            <a:extLst>
              <a:ext uri="{FF2B5EF4-FFF2-40B4-BE49-F238E27FC236}">
                <a16:creationId xmlns:a16="http://schemas.microsoft.com/office/drawing/2014/main" id="{8A03C4ED-98DC-5B54-F4B5-50A90BB106F2}"/>
              </a:ext>
            </a:extLst>
          </p:cNvPr>
          <p:cNvSpPr/>
          <p:nvPr/>
        </p:nvSpPr>
        <p:spPr>
          <a:xfrm>
            <a:off x="8650171" y="2823830"/>
            <a:ext cx="3043233" cy="163971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DBEFF9">
                  <a:lumMod val="25000"/>
                </a:srgbClr>
              </a:solidFill>
              <a:latin typeface="Calibri" panose="020F0502020204030204"/>
            </a:endParaRPr>
          </a:p>
        </p:txBody>
      </p:sp>
      <p:sp>
        <p:nvSpPr>
          <p:cNvPr id="21" name="Arrow: Right 21">
            <a:extLst>
              <a:ext uri="{FF2B5EF4-FFF2-40B4-BE49-F238E27FC236}">
                <a16:creationId xmlns:a16="http://schemas.microsoft.com/office/drawing/2014/main" id="{42F0FF00-CA96-A241-F0DF-2056CAF55E02}"/>
              </a:ext>
            </a:extLst>
          </p:cNvPr>
          <p:cNvSpPr/>
          <p:nvPr/>
        </p:nvSpPr>
        <p:spPr>
          <a:xfrm>
            <a:off x="11893435" y="2823830"/>
            <a:ext cx="3043233" cy="163971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rgbClr val="17406D">
                  <a:lumMod val="75000"/>
                </a:srgbClr>
              </a:solidFill>
              <a:latin typeface="Calibri" panose="020F0502020204030204"/>
            </a:endParaRPr>
          </a:p>
        </p:txBody>
      </p:sp>
      <p:sp>
        <p:nvSpPr>
          <p:cNvPr id="22" name="Arrow: Right 22">
            <a:extLst>
              <a:ext uri="{FF2B5EF4-FFF2-40B4-BE49-F238E27FC236}">
                <a16:creationId xmlns:a16="http://schemas.microsoft.com/office/drawing/2014/main" id="{E3DD0378-ECE9-7177-37C2-7943A96DC88D}"/>
              </a:ext>
            </a:extLst>
          </p:cNvPr>
          <p:cNvSpPr/>
          <p:nvPr/>
        </p:nvSpPr>
        <p:spPr>
          <a:xfrm>
            <a:off x="15136699" y="2823830"/>
            <a:ext cx="3043233" cy="163971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3" name="Arrow: Right 23">
            <a:extLst>
              <a:ext uri="{FF2B5EF4-FFF2-40B4-BE49-F238E27FC236}">
                <a16:creationId xmlns:a16="http://schemas.microsoft.com/office/drawing/2014/main" id="{1D8CBEF5-FE4F-54E5-8D0E-3C30AA329AC5}"/>
              </a:ext>
            </a:extLst>
          </p:cNvPr>
          <p:cNvSpPr/>
          <p:nvPr/>
        </p:nvSpPr>
        <p:spPr>
          <a:xfrm>
            <a:off x="5546464" y="2887443"/>
            <a:ext cx="3043233" cy="1639715"/>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25" name="TextBox 47">
            <a:extLst>
              <a:ext uri="{FF2B5EF4-FFF2-40B4-BE49-F238E27FC236}">
                <a16:creationId xmlns:a16="http://schemas.microsoft.com/office/drawing/2014/main" id="{35705FF0-B45E-8E4C-25D2-F68BD0284E8D}"/>
              </a:ext>
            </a:extLst>
          </p:cNvPr>
          <p:cNvSpPr txBox="1"/>
          <p:nvPr/>
        </p:nvSpPr>
        <p:spPr>
          <a:xfrm>
            <a:off x="8698297" y="3364224"/>
            <a:ext cx="1995294" cy="507831"/>
          </a:xfrm>
          <a:prstGeom prst="rect">
            <a:avLst/>
          </a:prstGeom>
          <a:noFill/>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Nettoyage</a:t>
            </a:r>
            <a:endParaRPr lang="en-IN" sz="2700" b="1" kern="1200" dirty="0">
              <a:solidFill>
                <a:prstClr val="white"/>
              </a:solidFill>
              <a:latin typeface="Calibri" panose="020F0502020204030204"/>
              <a:ea typeface="+mn-ea"/>
              <a:cs typeface="+mn-cs"/>
            </a:endParaRPr>
          </a:p>
        </p:txBody>
      </p:sp>
      <p:sp>
        <p:nvSpPr>
          <p:cNvPr id="26" name="TextBox 48">
            <a:extLst>
              <a:ext uri="{FF2B5EF4-FFF2-40B4-BE49-F238E27FC236}">
                <a16:creationId xmlns:a16="http://schemas.microsoft.com/office/drawing/2014/main" id="{BF84E3E2-8E5E-481A-A31B-F825484E5C33}"/>
              </a:ext>
            </a:extLst>
          </p:cNvPr>
          <p:cNvSpPr txBox="1"/>
          <p:nvPr/>
        </p:nvSpPr>
        <p:spPr>
          <a:xfrm>
            <a:off x="11941560" y="3364224"/>
            <a:ext cx="1674575" cy="507831"/>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Selection</a:t>
            </a:r>
          </a:p>
        </p:txBody>
      </p:sp>
      <p:sp>
        <p:nvSpPr>
          <p:cNvPr id="27" name="TextBox 49">
            <a:extLst>
              <a:ext uri="{FF2B5EF4-FFF2-40B4-BE49-F238E27FC236}">
                <a16:creationId xmlns:a16="http://schemas.microsoft.com/office/drawing/2014/main" id="{209EFD5A-11E8-D164-5FF8-9D2D9E727147}"/>
              </a:ext>
            </a:extLst>
          </p:cNvPr>
          <p:cNvSpPr txBox="1"/>
          <p:nvPr/>
        </p:nvSpPr>
        <p:spPr>
          <a:xfrm>
            <a:off x="15019084" y="3192899"/>
            <a:ext cx="2995106"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Mise </a:t>
            </a:r>
            <a:r>
              <a:rPr lang="en-IN" sz="2700" b="1" kern="1200" dirty="0" err="1">
                <a:solidFill>
                  <a:prstClr val="white"/>
                </a:solidFill>
                <a:latin typeface="Calibri" panose="020F0502020204030204"/>
                <a:ea typeface="+mn-ea"/>
                <a:cs typeface="+mn-cs"/>
              </a:rPr>
              <a:t>en</a:t>
            </a:r>
            <a:r>
              <a:rPr lang="en-IN" sz="2700" b="1" kern="1200" dirty="0">
                <a:solidFill>
                  <a:prstClr val="white"/>
                </a:solidFill>
                <a:latin typeface="Calibri" panose="020F0502020204030204"/>
                <a:ea typeface="+mn-ea"/>
                <a:cs typeface="+mn-cs"/>
              </a:rPr>
              <a:t> </a:t>
            </a:r>
            <a:r>
              <a:rPr lang="en-IN" sz="2700" b="1" kern="1200" dirty="0" err="1">
                <a:solidFill>
                  <a:prstClr val="white"/>
                </a:solidFill>
                <a:latin typeface="Calibri" panose="020F0502020204030204"/>
                <a:ea typeface="+mn-ea"/>
                <a:cs typeface="+mn-cs"/>
              </a:rPr>
              <a:t>forme</a:t>
            </a:r>
            <a:r>
              <a:rPr lang="en-IN" sz="2700" b="1" kern="1200" dirty="0">
                <a:solidFill>
                  <a:prstClr val="white"/>
                </a:solidFill>
                <a:latin typeface="Calibri" panose="020F0502020204030204"/>
                <a:ea typeface="+mn-ea"/>
                <a:cs typeface="+mn-cs"/>
              </a:rPr>
              <a:t> et transformation</a:t>
            </a:r>
          </a:p>
        </p:txBody>
      </p:sp>
      <p:sp>
        <p:nvSpPr>
          <p:cNvPr id="28" name="TextBox 50">
            <a:extLst>
              <a:ext uri="{FF2B5EF4-FFF2-40B4-BE49-F238E27FC236}">
                <a16:creationId xmlns:a16="http://schemas.microsoft.com/office/drawing/2014/main" id="{EDBCCE33-EE3E-8920-050D-ED2FCDBD2F34}"/>
              </a:ext>
            </a:extLst>
          </p:cNvPr>
          <p:cNvSpPr txBox="1"/>
          <p:nvPr/>
        </p:nvSpPr>
        <p:spPr>
          <a:xfrm>
            <a:off x="5594590" y="3427837"/>
            <a:ext cx="2527060" cy="923330"/>
          </a:xfrm>
          <a:prstGeom prst="rect">
            <a:avLst/>
          </a:prstGeom>
          <a:noFill/>
        </p:spPr>
        <p:txBody>
          <a:bodyPr wrap="square" rtlCol="0">
            <a:spAutoFit/>
          </a:bodyPr>
          <a:lstStyle/>
          <a:p>
            <a:pPr algn="ctr" defTabSz="1371600">
              <a:buClrTx/>
            </a:pPr>
            <a:r>
              <a:rPr lang="en-IN" sz="2700" b="1" kern="1200" dirty="0">
                <a:solidFill>
                  <a:prstClr val="white"/>
                </a:solidFill>
                <a:latin typeface="Calibri" panose="020F0502020204030204"/>
                <a:ea typeface="+mn-ea"/>
                <a:cs typeface="+mn-cs"/>
              </a:rPr>
              <a:t>Importation</a:t>
            </a:r>
          </a:p>
          <a:p>
            <a:pPr algn="ctr" defTabSz="1371600">
              <a:buClrTx/>
            </a:pPr>
            <a:endParaRPr lang="en-IN" sz="2700" b="1" kern="1200" dirty="0">
              <a:solidFill>
                <a:prstClr val="white"/>
              </a:solidFill>
              <a:latin typeface="Calibri" panose="020F0502020204030204"/>
              <a:ea typeface="+mn-ea"/>
              <a:cs typeface="+mn-cs"/>
            </a:endParaRPr>
          </a:p>
        </p:txBody>
      </p:sp>
      <p:pic>
        <p:nvPicPr>
          <p:cNvPr id="31" name="Picture 2">
            <a:extLst>
              <a:ext uri="{FF2B5EF4-FFF2-40B4-BE49-F238E27FC236}">
                <a16:creationId xmlns:a16="http://schemas.microsoft.com/office/drawing/2014/main" id="{26C96F29-5F53-13C0-ABEF-DD713C99D6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974551" y="1741797"/>
            <a:ext cx="1062193" cy="10621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D0E85C5E-EAAE-7C50-6300-C986C80157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90772" y="1703016"/>
            <a:ext cx="1178207" cy="11782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B97CD640-0B87-12B4-E372-D3C9C9D12DD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16885" y="1619123"/>
            <a:ext cx="1244304" cy="1244304"/>
          </a:xfrm>
          <a:prstGeom prst="rect">
            <a:avLst/>
          </a:prstGeom>
          <a:noFill/>
          <a:extLst>
            <a:ext uri="{909E8E84-426E-40DD-AFC4-6F175D3DCCD1}">
              <a14:hiddenFill xmlns:a14="http://schemas.microsoft.com/office/drawing/2010/main">
                <a:solidFill>
                  <a:srgbClr val="FFFFFF"/>
                </a:solidFill>
              </a14:hiddenFill>
            </a:ext>
          </a:extLst>
        </p:spPr>
      </p:pic>
      <p:sp>
        <p:nvSpPr>
          <p:cNvPr id="37" name="Diamond 28">
            <a:extLst>
              <a:ext uri="{FF2B5EF4-FFF2-40B4-BE49-F238E27FC236}">
                <a16:creationId xmlns:a16="http://schemas.microsoft.com/office/drawing/2014/main" id="{07C83EB1-3008-E905-A7AD-5E98F975C097}"/>
              </a:ext>
            </a:extLst>
          </p:cNvPr>
          <p:cNvSpPr/>
          <p:nvPr/>
        </p:nvSpPr>
        <p:spPr>
          <a:xfrm>
            <a:off x="1966762" y="1158527"/>
            <a:ext cx="2157396" cy="2201894"/>
          </a:xfrm>
          <a:prstGeom prst="diamond">
            <a:avLst/>
          </a:prstGeom>
          <a:noFill/>
          <a:ln w="76200">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prstClr val="white"/>
              </a:solidFill>
              <a:latin typeface="Calibri" panose="020F0502020204030204"/>
            </a:endParaRPr>
          </a:p>
        </p:txBody>
      </p:sp>
      <p:sp>
        <p:nvSpPr>
          <p:cNvPr id="38" name="Arrow: Right 24">
            <a:extLst>
              <a:ext uri="{FF2B5EF4-FFF2-40B4-BE49-F238E27FC236}">
                <a16:creationId xmlns:a16="http://schemas.microsoft.com/office/drawing/2014/main" id="{9940054F-D2C0-4FD3-0987-B2B48F19913E}"/>
              </a:ext>
            </a:extLst>
          </p:cNvPr>
          <p:cNvSpPr/>
          <p:nvPr/>
        </p:nvSpPr>
        <p:spPr>
          <a:xfrm>
            <a:off x="2260410" y="2823830"/>
            <a:ext cx="3043233" cy="1639715"/>
          </a:xfrm>
          <a:prstGeom prst="rightArrow">
            <a:avLst/>
          </a:prstGeom>
          <a:solidFill>
            <a:schemeClr val="accent6">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IN" sz="2700" kern="1200">
              <a:solidFill>
                <a:schemeClr val="accent4">
                  <a:lumMod val="50000"/>
                </a:schemeClr>
              </a:solidFill>
              <a:latin typeface="Calibri" panose="020F0502020204030204"/>
            </a:endParaRPr>
          </a:p>
        </p:txBody>
      </p:sp>
      <p:sp>
        <p:nvSpPr>
          <p:cNvPr id="39" name="TextBox 51">
            <a:extLst>
              <a:ext uri="{FF2B5EF4-FFF2-40B4-BE49-F238E27FC236}">
                <a16:creationId xmlns:a16="http://schemas.microsoft.com/office/drawing/2014/main" id="{6B5068F9-1172-548C-1490-A783EF53070A}"/>
              </a:ext>
            </a:extLst>
          </p:cNvPr>
          <p:cNvSpPr txBox="1"/>
          <p:nvPr/>
        </p:nvSpPr>
        <p:spPr>
          <a:xfrm>
            <a:off x="2207343" y="3381551"/>
            <a:ext cx="2914659" cy="507831"/>
          </a:xfrm>
          <a:prstGeom prst="rect">
            <a:avLst/>
          </a:prstGeom>
          <a:noFill/>
          <a:ln>
            <a:noFill/>
          </a:ln>
        </p:spPr>
        <p:txBody>
          <a:bodyPr wrap="square" rtlCol="0">
            <a:spAutoFit/>
          </a:bodyPr>
          <a:lstStyle/>
          <a:p>
            <a:pPr algn="ctr" defTabSz="1371600">
              <a:buClrTx/>
            </a:pPr>
            <a:r>
              <a:rPr lang="en-IN" sz="2700" b="1" kern="1200" dirty="0" err="1">
                <a:solidFill>
                  <a:prstClr val="white"/>
                </a:solidFill>
                <a:latin typeface="Calibri" panose="020F0502020204030204"/>
                <a:ea typeface="+mn-ea"/>
                <a:cs typeface="+mn-cs"/>
              </a:rPr>
              <a:t>Récolte</a:t>
            </a:r>
            <a:endParaRPr lang="en-IN" sz="2700" b="1" kern="1200" dirty="0">
              <a:solidFill>
                <a:prstClr val="white"/>
              </a:solidFill>
              <a:latin typeface="Calibri" panose="020F0502020204030204"/>
              <a:ea typeface="+mn-ea"/>
              <a:cs typeface="+mn-cs"/>
            </a:endParaRPr>
          </a:p>
        </p:txBody>
      </p:sp>
      <p:pic>
        <p:nvPicPr>
          <p:cNvPr id="1030" name="Picture 6">
            <a:extLst>
              <a:ext uri="{FF2B5EF4-FFF2-40B4-BE49-F238E27FC236}">
                <a16:creationId xmlns:a16="http://schemas.microsoft.com/office/drawing/2014/main" id="{F830B6F8-522F-1EC5-891F-8BEB7C7727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9324" y="1820370"/>
            <a:ext cx="1201398" cy="1201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6671F41-8887-7006-C066-B7EBD9F84A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4121" y="1622730"/>
            <a:ext cx="1389438" cy="1389438"/>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DD5BE5FB-A78E-A6D3-A8C2-6A8A8B21C94D}"/>
              </a:ext>
            </a:extLst>
          </p:cNvPr>
          <p:cNvSpPr txBox="1"/>
          <p:nvPr/>
        </p:nvSpPr>
        <p:spPr>
          <a:xfrm>
            <a:off x="2476169" y="4370217"/>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Objectif </a:t>
            </a:r>
            <a:r>
              <a:rPr lang="en-GB" sz="2400" dirty="0" err="1"/>
              <a:t>définit</a:t>
            </a:r>
            <a:endParaRPr lang="en-GB" sz="2400" dirty="0"/>
          </a:p>
          <a:p>
            <a:pPr marL="285750" indent="-285750">
              <a:buClr>
                <a:srgbClr val="00B050"/>
              </a:buClr>
              <a:buFont typeface="Wingdings" panose="05000000000000000000" pitchFamily="2" charset="2"/>
              <a:buChar char="§"/>
            </a:pPr>
            <a:r>
              <a:rPr lang="en-GB" sz="2400" dirty="0"/>
              <a:t>Plan de </a:t>
            </a:r>
            <a:r>
              <a:rPr lang="en-GB" sz="2400" dirty="0" err="1"/>
              <a:t>collecte</a:t>
            </a:r>
            <a:endParaRPr lang="fr-FR" sz="2400" dirty="0"/>
          </a:p>
        </p:txBody>
      </p:sp>
      <p:sp>
        <p:nvSpPr>
          <p:cNvPr id="42" name="ZoneTexte 41">
            <a:extLst>
              <a:ext uri="{FF2B5EF4-FFF2-40B4-BE49-F238E27FC236}">
                <a16:creationId xmlns:a16="http://schemas.microsoft.com/office/drawing/2014/main" id="{AC55E300-E933-9660-25BF-14D07FB019C9}"/>
              </a:ext>
            </a:extLst>
          </p:cNvPr>
          <p:cNvSpPr txBox="1"/>
          <p:nvPr/>
        </p:nvSpPr>
        <p:spPr>
          <a:xfrm>
            <a:off x="5714121" y="4351167"/>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4  </a:t>
            </a:r>
            <a:r>
              <a:rPr lang="en-GB" sz="2400" dirty="0" err="1"/>
              <a:t>fichiers</a:t>
            </a:r>
            <a:r>
              <a:rPr lang="en-GB" sz="2400" dirty="0"/>
              <a:t> CSV </a:t>
            </a:r>
            <a:r>
              <a:rPr lang="en-GB" sz="2400" dirty="0" err="1"/>
              <a:t>locaux</a:t>
            </a:r>
            <a:endParaRPr lang="en-GB" sz="2400" dirty="0"/>
          </a:p>
        </p:txBody>
      </p:sp>
      <p:sp>
        <p:nvSpPr>
          <p:cNvPr id="43" name="ZoneTexte 42">
            <a:extLst>
              <a:ext uri="{FF2B5EF4-FFF2-40B4-BE49-F238E27FC236}">
                <a16:creationId xmlns:a16="http://schemas.microsoft.com/office/drawing/2014/main" id="{C06133DB-4D6F-4E75-E35F-ED4802554DCE}"/>
              </a:ext>
            </a:extLst>
          </p:cNvPr>
          <p:cNvSpPr txBox="1"/>
          <p:nvPr/>
        </p:nvSpPr>
        <p:spPr>
          <a:xfrm>
            <a:off x="8934010" y="4388559"/>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4 </a:t>
            </a:r>
            <a:r>
              <a:rPr lang="en-GB" sz="2400" dirty="0" err="1"/>
              <a:t>DataFrame</a:t>
            </a:r>
            <a:r>
              <a:rPr lang="en-GB" sz="2400" dirty="0"/>
              <a:t> </a:t>
            </a:r>
            <a:r>
              <a:rPr lang="en-GB" sz="2400" dirty="0" err="1"/>
              <a:t>Pyspark</a:t>
            </a:r>
            <a:r>
              <a:rPr lang="en-GB" sz="2400" dirty="0"/>
              <a:t> </a:t>
            </a:r>
            <a:endParaRPr lang="fr-FR" sz="2400" dirty="0"/>
          </a:p>
        </p:txBody>
      </p:sp>
      <p:sp>
        <p:nvSpPr>
          <p:cNvPr id="44" name="ZoneTexte 43">
            <a:extLst>
              <a:ext uri="{FF2B5EF4-FFF2-40B4-BE49-F238E27FC236}">
                <a16:creationId xmlns:a16="http://schemas.microsoft.com/office/drawing/2014/main" id="{4FA11941-9D6F-51F3-4F8B-F9B361B5437E}"/>
              </a:ext>
            </a:extLst>
          </p:cNvPr>
          <p:cNvSpPr txBox="1"/>
          <p:nvPr/>
        </p:nvSpPr>
        <p:spPr>
          <a:xfrm>
            <a:off x="12129515" y="4388559"/>
            <a:ext cx="3009021" cy="892552"/>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1 </a:t>
            </a:r>
            <a:r>
              <a:rPr lang="en-GB" sz="2400" dirty="0" err="1"/>
              <a:t>DataFrame</a:t>
            </a:r>
            <a:r>
              <a:rPr lang="en-GB" sz="2400" dirty="0"/>
              <a:t> </a:t>
            </a:r>
            <a:r>
              <a:rPr lang="en-GB" sz="2400" dirty="0" err="1"/>
              <a:t>Pyspark</a:t>
            </a:r>
            <a:r>
              <a:rPr lang="en-GB" sz="2600" dirty="0"/>
              <a:t> </a:t>
            </a:r>
            <a:endParaRPr lang="fr-FR" sz="2600" dirty="0"/>
          </a:p>
        </p:txBody>
      </p:sp>
      <p:sp>
        <p:nvSpPr>
          <p:cNvPr id="45" name="ZoneTexte 44">
            <a:extLst>
              <a:ext uri="{FF2B5EF4-FFF2-40B4-BE49-F238E27FC236}">
                <a16:creationId xmlns:a16="http://schemas.microsoft.com/office/drawing/2014/main" id="{50ABC7C6-E351-5EE1-44BD-D0BA0195D947}"/>
              </a:ext>
            </a:extLst>
          </p:cNvPr>
          <p:cNvSpPr txBox="1"/>
          <p:nvPr/>
        </p:nvSpPr>
        <p:spPr>
          <a:xfrm>
            <a:off x="15250655" y="4407782"/>
            <a:ext cx="3009021" cy="830997"/>
          </a:xfrm>
          <a:prstGeom prst="rect">
            <a:avLst/>
          </a:prstGeom>
          <a:noFill/>
        </p:spPr>
        <p:txBody>
          <a:bodyPr wrap="square" rtlCol="0">
            <a:spAutoFit/>
          </a:bodyPr>
          <a:lstStyle/>
          <a:p>
            <a:pPr marL="285750" indent="-285750">
              <a:buClr>
                <a:srgbClr val="00B050"/>
              </a:buClr>
              <a:buFont typeface="Wingdings" panose="05000000000000000000" pitchFamily="2" charset="2"/>
              <a:buChar char="§"/>
            </a:pPr>
            <a:r>
              <a:rPr lang="en-GB" sz="2400" dirty="0"/>
              <a:t>3 </a:t>
            </a:r>
            <a:r>
              <a:rPr lang="en-GB" sz="2400" dirty="0" err="1"/>
              <a:t>DataFrame</a:t>
            </a:r>
            <a:r>
              <a:rPr lang="en-GB" sz="2400" dirty="0"/>
              <a:t> </a:t>
            </a:r>
            <a:r>
              <a:rPr lang="en-GB" sz="2400" dirty="0" err="1"/>
              <a:t>Pyspark</a:t>
            </a:r>
            <a:r>
              <a:rPr lang="en-GB" sz="2400" dirty="0"/>
              <a:t> </a:t>
            </a:r>
            <a:endParaRPr lang="fr-FR" sz="2400" dirty="0"/>
          </a:p>
        </p:txBody>
      </p:sp>
      <p:sp>
        <p:nvSpPr>
          <p:cNvPr id="46" name="ZoneTexte 45">
            <a:extLst>
              <a:ext uri="{FF2B5EF4-FFF2-40B4-BE49-F238E27FC236}">
                <a16:creationId xmlns:a16="http://schemas.microsoft.com/office/drawing/2014/main" id="{92247EC2-1E95-7E3B-FEFA-40AA0D73B67D}"/>
              </a:ext>
            </a:extLst>
          </p:cNvPr>
          <p:cNvSpPr txBox="1"/>
          <p:nvPr/>
        </p:nvSpPr>
        <p:spPr>
          <a:xfrm>
            <a:off x="2476169" y="8545503"/>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4  </a:t>
            </a:r>
            <a:r>
              <a:rPr lang="en-GB" sz="2400" dirty="0" err="1"/>
              <a:t>fichiers</a:t>
            </a:r>
            <a:r>
              <a:rPr lang="en-GB" sz="2400" dirty="0"/>
              <a:t> CSV </a:t>
            </a:r>
            <a:r>
              <a:rPr lang="en-GB" sz="2400" dirty="0" err="1"/>
              <a:t>locaux</a:t>
            </a:r>
            <a:endParaRPr lang="en-GB" sz="2400" dirty="0"/>
          </a:p>
        </p:txBody>
      </p:sp>
      <p:sp>
        <p:nvSpPr>
          <p:cNvPr id="47" name="ZoneTexte 46">
            <a:extLst>
              <a:ext uri="{FF2B5EF4-FFF2-40B4-BE49-F238E27FC236}">
                <a16:creationId xmlns:a16="http://schemas.microsoft.com/office/drawing/2014/main" id="{A46664E1-6E51-F183-1CA5-C9D639BBDCEA}"/>
              </a:ext>
            </a:extLst>
          </p:cNvPr>
          <p:cNvSpPr txBox="1"/>
          <p:nvPr/>
        </p:nvSpPr>
        <p:spPr>
          <a:xfrm>
            <a:off x="2331915" y="5397406"/>
            <a:ext cx="2963778"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r>
              <a:rPr lang="en-GB" sz="2200" b="1" dirty="0"/>
              <a:t>Un </a:t>
            </a:r>
            <a:r>
              <a:rPr lang="en-GB" sz="2200" b="1" dirty="0" err="1"/>
              <a:t>suivi</a:t>
            </a:r>
            <a:r>
              <a:rPr lang="en-GB" sz="2200" b="1" dirty="0"/>
              <a:t> par </a:t>
            </a:r>
            <a:r>
              <a:rPr lang="en-GB" sz="2200" b="1" dirty="0" err="1"/>
              <a:t>département</a:t>
            </a:r>
            <a:r>
              <a:rPr lang="en-GB" sz="2200" b="1" dirty="0"/>
              <a:t>.</a:t>
            </a:r>
          </a:p>
          <a:p>
            <a:pPr marL="342900" indent="-342900">
              <a:buClr>
                <a:srgbClr val="FF0000"/>
              </a:buClr>
              <a:buFont typeface="Wingdings" panose="05000000000000000000" pitchFamily="2" charset="2"/>
              <a:buChar char="§"/>
            </a:pPr>
            <a:r>
              <a:rPr lang="en-GB" sz="2200" b="1" dirty="0"/>
              <a:t>Une variable </a:t>
            </a:r>
            <a:r>
              <a:rPr lang="en-GB" sz="2200" b="1" dirty="0" err="1"/>
              <a:t>clé</a:t>
            </a:r>
            <a:r>
              <a:rPr lang="en-GB" sz="2200" b="1" dirty="0"/>
              <a:t> commune</a:t>
            </a:r>
          </a:p>
          <a:p>
            <a:pPr marL="342900" indent="-342900">
              <a:buClr>
                <a:srgbClr val="FF0000"/>
              </a:buClr>
              <a:buFont typeface="Wingdings" panose="05000000000000000000" pitchFamily="2" charset="2"/>
              <a:buChar char="§"/>
            </a:pPr>
            <a:r>
              <a:rPr lang="en-GB" sz="2200" b="1" dirty="0"/>
              <a:t>Des </a:t>
            </a:r>
            <a:r>
              <a:rPr lang="en-GB" sz="2200" b="1" dirty="0" err="1"/>
              <a:t>intervalles</a:t>
            </a:r>
            <a:r>
              <a:rPr lang="en-GB" sz="2200" b="1" dirty="0"/>
              <a:t> de temps </a:t>
            </a:r>
            <a:r>
              <a:rPr lang="en-GB" sz="2200" b="1" dirty="0" err="1"/>
              <a:t>cohérents</a:t>
            </a:r>
            <a:r>
              <a:rPr lang="en-GB" sz="2200" b="1" dirty="0"/>
              <a:t>.</a:t>
            </a:r>
          </a:p>
          <a:p>
            <a:pPr>
              <a:buClr>
                <a:srgbClr val="FF0000"/>
              </a:buClr>
            </a:pPr>
            <a:endParaRPr lang="en-GB" sz="2200" b="1" dirty="0"/>
          </a:p>
        </p:txBody>
      </p:sp>
      <p:sp>
        <p:nvSpPr>
          <p:cNvPr id="48" name="ZoneTexte 47">
            <a:extLst>
              <a:ext uri="{FF2B5EF4-FFF2-40B4-BE49-F238E27FC236}">
                <a16:creationId xmlns:a16="http://schemas.microsoft.com/office/drawing/2014/main" id="{FDEDCFF9-06C5-123E-293E-5B038D1A898F}"/>
              </a:ext>
            </a:extLst>
          </p:cNvPr>
          <p:cNvSpPr txBox="1"/>
          <p:nvPr/>
        </p:nvSpPr>
        <p:spPr>
          <a:xfrm>
            <a:off x="5647956" y="5058146"/>
            <a:ext cx="3135328"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Stocker et </a:t>
            </a:r>
            <a:r>
              <a:rPr lang="en-GB" sz="2200" b="1" dirty="0" err="1"/>
              <a:t>récupérer</a:t>
            </a:r>
            <a:r>
              <a:rPr lang="en-GB" sz="2200" b="1" dirty="0"/>
              <a:t> de manière </a:t>
            </a:r>
            <a:r>
              <a:rPr lang="en-GB" sz="2200" b="1" dirty="0" err="1"/>
              <a:t>efficace</a:t>
            </a:r>
            <a:endParaRPr lang="en-GB" sz="2200" b="1" dirty="0"/>
          </a:p>
          <a:p>
            <a:pPr algn="ctr">
              <a:buClr>
                <a:srgbClr val="FF0000"/>
              </a:buClr>
            </a:pPr>
            <a:r>
              <a:rPr lang="en-GB" sz="2200" b="1" dirty="0"/>
              <a:t> (</a:t>
            </a:r>
            <a:r>
              <a:rPr lang="en-GB" sz="2200" b="1" dirty="0" err="1"/>
              <a:t>Rapidité</a:t>
            </a:r>
            <a:r>
              <a:rPr lang="en-GB" sz="2200" b="1" dirty="0"/>
              <a:t>, optimiser </a:t>
            </a:r>
            <a:r>
              <a:rPr lang="en-GB" sz="2200" b="1" dirty="0" err="1"/>
              <a:t>l’allocation</a:t>
            </a:r>
            <a:r>
              <a:rPr lang="en-GB" sz="2200" b="1" dirty="0"/>
              <a:t> </a:t>
            </a:r>
            <a:r>
              <a:rPr lang="en-GB" sz="2200" b="1" dirty="0" err="1"/>
              <a:t>en</a:t>
            </a:r>
            <a:r>
              <a:rPr lang="en-GB" sz="2200" b="1" dirty="0"/>
              <a:t> </a:t>
            </a:r>
            <a:r>
              <a:rPr lang="en-GB" sz="2200" b="1" dirty="0" err="1"/>
              <a:t>mémoire</a:t>
            </a:r>
            <a:r>
              <a:rPr lang="en-GB" sz="2200" b="1" dirty="0"/>
              <a:t>)</a:t>
            </a:r>
          </a:p>
        </p:txBody>
      </p:sp>
      <p:pic>
        <p:nvPicPr>
          <p:cNvPr id="1034" name="Picture 10">
            <a:extLst>
              <a:ext uri="{FF2B5EF4-FFF2-40B4-BE49-F238E27FC236}">
                <a16:creationId xmlns:a16="http://schemas.microsoft.com/office/drawing/2014/main" id="{D7678D21-63AC-6F6F-8F5C-C56D4F06903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0655" y="7599558"/>
            <a:ext cx="897906" cy="8979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DFC74A2-17AB-408B-30E4-01A7E47F5E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26912" y="7611567"/>
            <a:ext cx="897910" cy="897910"/>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67BFAEE7-1F26-AE90-FBB7-8F7124308265}"/>
              </a:ext>
            </a:extLst>
          </p:cNvPr>
          <p:cNvSpPr txBox="1"/>
          <p:nvPr/>
        </p:nvSpPr>
        <p:spPr>
          <a:xfrm>
            <a:off x="5599456" y="7595284"/>
            <a:ext cx="2727819" cy="646331"/>
          </a:xfrm>
          <a:prstGeom prst="rect">
            <a:avLst/>
          </a:prstGeom>
          <a:noFill/>
        </p:spPr>
        <p:txBody>
          <a:bodyPr wrap="square" rtlCol="0">
            <a:spAutoFit/>
          </a:bodyPr>
          <a:lstStyle/>
          <a:p>
            <a:r>
              <a:rPr lang="en-GB" sz="1800" b="1" dirty="0">
                <a:solidFill>
                  <a:schemeClr val="accent4">
                    <a:lumMod val="60000"/>
                    <a:lumOff val="40000"/>
                  </a:schemeClr>
                </a:solidFill>
              </a:rPr>
              <a:t>read</a:t>
            </a:r>
            <a:r>
              <a:rPr lang="en-GB" sz="1800" dirty="0"/>
              <a:t> de </a:t>
            </a:r>
            <a:r>
              <a:rPr lang="en-GB" sz="1800" dirty="0" err="1">
                <a:solidFill>
                  <a:schemeClr val="accent4">
                    <a:lumMod val="60000"/>
                    <a:lumOff val="40000"/>
                  </a:schemeClr>
                </a:solidFill>
              </a:rPr>
              <a:t>SparkSession</a:t>
            </a:r>
            <a:r>
              <a:rPr lang="en-GB" sz="1800" dirty="0"/>
              <a:t> dans </a:t>
            </a:r>
            <a:r>
              <a:rPr lang="en-GB" sz="1800" dirty="0" err="1">
                <a:solidFill>
                  <a:schemeClr val="accent4">
                    <a:lumMod val="60000"/>
                    <a:lumOff val="40000"/>
                  </a:schemeClr>
                </a:solidFill>
              </a:rPr>
              <a:t>Pyspark</a:t>
            </a:r>
            <a:endParaRPr lang="fr-FR" sz="1800" dirty="0">
              <a:solidFill>
                <a:schemeClr val="accent4">
                  <a:lumMod val="60000"/>
                  <a:lumOff val="40000"/>
                </a:schemeClr>
              </a:solidFill>
            </a:endParaRPr>
          </a:p>
        </p:txBody>
      </p:sp>
      <p:sp>
        <p:nvSpPr>
          <p:cNvPr id="54" name="ZoneTexte 53">
            <a:extLst>
              <a:ext uri="{FF2B5EF4-FFF2-40B4-BE49-F238E27FC236}">
                <a16:creationId xmlns:a16="http://schemas.microsoft.com/office/drawing/2014/main" id="{28094A9E-3624-F6DA-F0C8-B469A9D7273E}"/>
              </a:ext>
            </a:extLst>
          </p:cNvPr>
          <p:cNvSpPr txBox="1"/>
          <p:nvPr/>
        </p:nvSpPr>
        <p:spPr>
          <a:xfrm>
            <a:off x="5623706" y="8567720"/>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4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55" name="Rectangle : coins arrondis 54">
            <a:extLst>
              <a:ext uri="{FF2B5EF4-FFF2-40B4-BE49-F238E27FC236}">
                <a16:creationId xmlns:a16="http://schemas.microsoft.com/office/drawing/2014/main" id="{E9356406-2F49-87A2-DC15-417819486E0E}"/>
              </a:ext>
            </a:extLst>
          </p:cNvPr>
          <p:cNvSpPr/>
          <p:nvPr/>
        </p:nvSpPr>
        <p:spPr>
          <a:xfrm>
            <a:off x="5293714" y="1014981"/>
            <a:ext cx="12784795" cy="8610281"/>
          </a:xfrm>
          <a:prstGeom prst="roundRect">
            <a:avLst/>
          </a:prstGeom>
          <a:noFill/>
          <a:ln>
            <a:solidFill>
              <a:schemeClr val="accent1">
                <a:lumMod val="75000"/>
              </a:schemeClr>
            </a:solidFill>
          </a:ln>
          <a:effectLst>
            <a:glow rad="101600">
              <a:schemeClr val="accent1">
                <a:lumMod val="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Google Shape;489;g208d49cec94_0_1113">
            <a:extLst>
              <a:ext uri="{FF2B5EF4-FFF2-40B4-BE49-F238E27FC236}">
                <a16:creationId xmlns:a16="http://schemas.microsoft.com/office/drawing/2014/main" id="{DB997495-A17F-62D8-640F-A1A75664E719}"/>
              </a:ext>
            </a:extLst>
          </p:cNvPr>
          <p:cNvSpPr/>
          <p:nvPr/>
        </p:nvSpPr>
        <p:spPr>
          <a:xfrm>
            <a:off x="3424506" y="401850"/>
            <a:ext cx="2729400" cy="624300"/>
          </a:xfrm>
          <a:prstGeom prst="roundRect">
            <a:avLst>
              <a:gd name="adj" fmla="val 16667"/>
            </a:avLst>
          </a:prstGeom>
          <a:solidFill>
            <a:srgbClr val="ABD4DA"/>
          </a:solidFill>
          <a:ln>
            <a:noFill/>
          </a:ln>
          <a:effectLst>
            <a:glow rad="101600">
              <a:schemeClr val="accent1">
                <a:lumMod val="75000"/>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Spark Context</a:t>
            </a:r>
            <a:endParaRPr sz="2400" b="1">
              <a:latin typeface="Calibri"/>
              <a:ea typeface="Calibri"/>
              <a:cs typeface="Calibri"/>
              <a:sym typeface="Calibri"/>
            </a:endParaRPr>
          </a:p>
        </p:txBody>
      </p:sp>
      <p:sp>
        <p:nvSpPr>
          <p:cNvPr id="57" name="ZoneTexte 56">
            <a:extLst>
              <a:ext uri="{FF2B5EF4-FFF2-40B4-BE49-F238E27FC236}">
                <a16:creationId xmlns:a16="http://schemas.microsoft.com/office/drawing/2014/main" id="{C5DE2494-068A-A7E1-AD82-6B70BB5CB4A3}"/>
              </a:ext>
            </a:extLst>
          </p:cNvPr>
          <p:cNvSpPr txBox="1"/>
          <p:nvPr/>
        </p:nvSpPr>
        <p:spPr>
          <a:xfrm>
            <a:off x="15250655" y="8600304"/>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dirty="0" err="1"/>
              <a:t>DataFrame</a:t>
            </a:r>
            <a:r>
              <a:rPr lang="en-GB" sz="2400" dirty="0"/>
              <a:t>  </a:t>
            </a:r>
            <a:r>
              <a:rPr lang="en-GB" sz="2400" dirty="0" err="1"/>
              <a:t>en</a:t>
            </a:r>
            <a:r>
              <a:rPr lang="en-GB" sz="2400" dirty="0"/>
              <a:t> format </a:t>
            </a:r>
            <a:r>
              <a:rPr lang="en-GB" sz="2400" b="1" dirty="0">
                <a:solidFill>
                  <a:srgbClr val="FFC000"/>
                </a:solidFill>
              </a:rPr>
              <a:t>Parquets</a:t>
            </a:r>
          </a:p>
        </p:txBody>
      </p:sp>
      <p:sp>
        <p:nvSpPr>
          <p:cNvPr id="6" name="ZoneTexte 5">
            <a:extLst>
              <a:ext uri="{FF2B5EF4-FFF2-40B4-BE49-F238E27FC236}">
                <a16:creationId xmlns:a16="http://schemas.microsoft.com/office/drawing/2014/main" id="{C87DD17A-7C20-393D-EAA5-4FC21F1302D1}"/>
              </a:ext>
            </a:extLst>
          </p:cNvPr>
          <p:cNvSpPr txBox="1"/>
          <p:nvPr/>
        </p:nvSpPr>
        <p:spPr>
          <a:xfrm>
            <a:off x="8924190" y="4973442"/>
            <a:ext cx="3366581"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Uniformiser les </a:t>
            </a:r>
            <a:r>
              <a:rPr lang="en-GB" sz="2200" b="1" dirty="0" err="1"/>
              <a:t>noms</a:t>
            </a:r>
            <a:r>
              <a:rPr lang="en-GB" sz="2200" b="1" dirty="0"/>
              <a:t> des variables et </a:t>
            </a:r>
            <a:r>
              <a:rPr lang="en-GB" sz="2200" b="1" dirty="0" err="1"/>
              <a:t>leurs</a:t>
            </a:r>
            <a:r>
              <a:rPr lang="en-GB" sz="2200" b="1" dirty="0"/>
              <a:t> </a:t>
            </a:r>
            <a:r>
              <a:rPr lang="en-GB" sz="2200" b="1" dirty="0" err="1"/>
              <a:t>modalités</a:t>
            </a:r>
            <a:r>
              <a:rPr lang="en-GB" sz="2200" b="1" dirty="0"/>
              <a:t>.</a:t>
            </a:r>
          </a:p>
          <a:p>
            <a:pPr marL="342900" indent="-342900">
              <a:buClr>
                <a:srgbClr val="FF0000"/>
              </a:buClr>
              <a:buFont typeface="Wingdings" panose="05000000000000000000" pitchFamily="2" charset="2"/>
              <a:buChar char="§"/>
            </a:pPr>
            <a:r>
              <a:rPr lang="en-GB" sz="2200" b="1" dirty="0"/>
              <a:t>Nouvelles variables</a:t>
            </a:r>
          </a:p>
          <a:p>
            <a:pPr marL="342900" indent="-342900">
              <a:buClr>
                <a:srgbClr val="FF0000"/>
              </a:buClr>
              <a:buFont typeface="Wingdings" panose="05000000000000000000" pitchFamily="2" charset="2"/>
              <a:buChar char="§"/>
            </a:pPr>
            <a:r>
              <a:rPr lang="en-GB" sz="2200" b="1" dirty="0"/>
              <a:t>Jointures(dates, </a:t>
            </a:r>
            <a:r>
              <a:rPr lang="en-GB" sz="2200" b="1" dirty="0" err="1"/>
              <a:t>départements</a:t>
            </a:r>
            <a:r>
              <a:rPr lang="en-GB" sz="2200" b="1" dirty="0"/>
              <a:t>)</a:t>
            </a:r>
          </a:p>
        </p:txBody>
      </p:sp>
      <p:pic>
        <p:nvPicPr>
          <p:cNvPr id="24" name="Image 23">
            <a:extLst>
              <a:ext uri="{FF2B5EF4-FFF2-40B4-BE49-F238E27FC236}">
                <a16:creationId xmlns:a16="http://schemas.microsoft.com/office/drawing/2014/main" id="{7E52A374-755B-01BA-CAC4-BD17BA6E2DEA}"/>
              </a:ext>
            </a:extLst>
          </p:cNvPr>
          <p:cNvPicPr>
            <a:picLocks noChangeAspect="1"/>
          </p:cNvPicPr>
          <p:nvPr/>
        </p:nvPicPr>
        <p:blipFill>
          <a:blip r:embed="rId3"/>
          <a:stretch>
            <a:fillRect/>
          </a:stretch>
        </p:blipFill>
        <p:spPr>
          <a:xfrm>
            <a:off x="9882785" y="7640672"/>
            <a:ext cx="929588" cy="796109"/>
          </a:xfrm>
          <a:prstGeom prst="rect">
            <a:avLst/>
          </a:prstGeom>
        </p:spPr>
      </p:pic>
      <p:sp>
        <p:nvSpPr>
          <p:cNvPr id="29" name="ZoneTexte 28">
            <a:extLst>
              <a:ext uri="{FF2B5EF4-FFF2-40B4-BE49-F238E27FC236}">
                <a16:creationId xmlns:a16="http://schemas.microsoft.com/office/drawing/2014/main" id="{B1E9A95C-F745-7874-C4DA-9E2969AD12D3}"/>
              </a:ext>
            </a:extLst>
          </p:cNvPr>
          <p:cNvSpPr txBox="1"/>
          <p:nvPr/>
        </p:nvSpPr>
        <p:spPr>
          <a:xfrm>
            <a:off x="8951888" y="8535636"/>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1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30" name="ZoneTexte 29">
            <a:extLst>
              <a:ext uri="{FF2B5EF4-FFF2-40B4-BE49-F238E27FC236}">
                <a16:creationId xmlns:a16="http://schemas.microsoft.com/office/drawing/2014/main" id="{6ED24A0F-4517-D4AE-32F9-7C0271CD3A63}"/>
              </a:ext>
            </a:extLst>
          </p:cNvPr>
          <p:cNvSpPr txBox="1"/>
          <p:nvPr/>
        </p:nvSpPr>
        <p:spPr>
          <a:xfrm>
            <a:off x="12079228" y="4997110"/>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err="1"/>
              <a:t>Filtrer</a:t>
            </a:r>
            <a:r>
              <a:rPr lang="en-GB" sz="2200" b="1" dirty="0"/>
              <a:t> sur les </a:t>
            </a:r>
            <a:r>
              <a:rPr lang="en-GB" sz="2200" b="1" dirty="0" err="1"/>
              <a:t>départements</a:t>
            </a:r>
            <a:r>
              <a:rPr lang="en-GB" sz="2200" b="1" dirty="0"/>
              <a:t> de la Fr </a:t>
            </a:r>
            <a:r>
              <a:rPr lang="en-GB" sz="2200" b="1" dirty="0" err="1"/>
              <a:t>methropolitaine</a:t>
            </a:r>
            <a:r>
              <a:rPr lang="en-GB" sz="2200" b="1" dirty="0"/>
              <a:t>,  </a:t>
            </a:r>
            <a:r>
              <a:rPr lang="en-GB" sz="2200" b="1" dirty="0" err="1"/>
              <a:t>l’année</a:t>
            </a:r>
            <a:r>
              <a:rPr lang="en-GB" sz="2200" b="1" dirty="0"/>
              <a:t> 2021.</a:t>
            </a:r>
          </a:p>
          <a:p>
            <a:pPr marL="342900" indent="-342900">
              <a:buClr>
                <a:srgbClr val="FF0000"/>
              </a:buClr>
              <a:buFont typeface="Wingdings" panose="05000000000000000000" pitchFamily="2" charset="2"/>
              <a:buChar char="§"/>
            </a:pPr>
            <a:r>
              <a:rPr lang="en-GB" sz="2200" b="1" dirty="0" err="1"/>
              <a:t>Créer</a:t>
            </a:r>
            <a:r>
              <a:rPr lang="en-GB" sz="2200" b="1" dirty="0"/>
              <a:t> 2 </a:t>
            </a:r>
            <a:r>
              <a:rPr lang="en-GB" sz="2200" b="1" dirty="0" err="1"/>
              <a:t>DataFrames</a:t>
            </a:r>
            <a:r>
              <a:rPr lang="en-GB" sz="2200" b="1" dirty="0"/>
              <a:t>: 2 dates </a:t>
            </a:r>
            <a:r>
              <a:rPr lang="en-GB" sz="2200" b="1" dirty="0" err="1"/>
              <a:t>spécifiques</a:t>
            </a:r>
            <a:r>
              <a:rPr lang="en-GB" sz="2200" b="1" dirty="0"/>
              <a:t>.</a:t>
            </a:r>
          </a:p>
        </p:txBody>
      </p:sp>
      <p:pic>
        <p:nvPicPr>
          <p:cNvPr id="34" name="Image 33">
            <a:extLst>
              <a:ext uri="{FF2B5EF4-FFF2-40B4-BE49-F238E27FC236}">
                <a16:creationId xmlns:a16="http://schemas.microsoft.com/office/drawing/2014/main" id="{12ABF2FE-6BDD-29BC-9FC8-51433F226059}"/>
              </a:ext>
            </a:extLst>
          </p:cNvPr>
          <p:cNvPicPr>
            <a:picLocks noChangeAspect="1"/>
          </p:cNvPicPr>
          <p:nvPr/>
        </p:nvPicPr>
        <p:blipFill>
          <a:blip r:embed="rId3"/>
          <a:stretch>
            <a:fillRect/>
          </a:stretch>
        </p:blipFill>
        <p:spPr>
          <a:xfrm>
            <a:off x="13004185" y="7599558"/>
            <a:ext cx="929588" cy="796109"/>
          </a:xfrm>
          <a:prstGeom prst="rect">
            <a:avLst/>
          </a:prstGeom>
        </p:spPr>
      </p:pic>
      <p:sp>
        <p:nvSpPr>
          <p:cNvPr id="35" name="ZoneTexte 34">
            <a:extLst>
              <a:ext uri="{FF2B5EF4-FFF2-40B4-BE49-F238E27FC236}">
                <a16:creationId xmlns:a16="http://schemas.microsoft.com/office/drawing/2014/main" id="{6603A2A3-67BE-A538-D1B5-EE8661F196F6}"/>
              </a:ext>
            </a:extLst>
          </p:cNvPr>
          <p:cNvSpPr txBox="1"/>
          <p:nvPr/>
        </p:nvSpPr>
        <p:spPr>
          <a:xfrm>
            <a:off x="12123261" y="8562183"/>
            <a:ext cx="3009021" cy="830997"/>
          </a:xfrm>
          <a:prstGeom prst="rect">
            <a:avLst/>
          </a:prstGeom>
          <a:noFill/>
        </p:spPr>
        <p:txBody>
          <a:bodyPr wrap="square" rtlCol="0">
            <a:spAutoFit/>
          </a:bodyPr>
          <a:lstStyle/>
          <a:p>
            <a:pPr marL="285750" indent="-285750">
              <a:buClr>
                <a:schemeClr val="accent1">
                  <a:lumMod val="75000"/>
                </a:schemeClr>
              </a:buClr>
              <a:buFont typeface="Wingdings" panose="05000000000000000000" pitchFamily="2" charset="2"/>
              <a:buChar char="§"/>
            </a:pPr>
            <a:r>
              <a:rPr lang="en-GB" sz="2400" dirty="0"/>
              <a:t>3  </a:t>
            </a:r>
            <a:r>
              <a:rPr lang="en-GB" sz="2400" b="1" dirty="0" err="1">
                <a:solidFill>
                  <a:srgbClr val="FFC000"/>
                </a:solidFill>
              </a:rPr>
              <a:t>DataFrame</a:t>
            </a:r>
            <a:r>
              <a:rPr lang="en-GB" sz="2400" dirty="0">
                <a:solidFill>
                  <a:srgbClr val="FFC000"/>
                </a:solidFill>
              </a:rPr>
              <a:t> </a:t>
            </a:r>
            <a:r>
              <a:rPr lang="en-GB" sz="2400" b="1" dirty="0" err="1">
                <a:solidFill>
                  <a:srgbClr val="FFC000"/>
                </a:solidFill>
              </a:rPr>
              <a:t>Pyspark</a:t>
            </a:r>
            <a:endParaRPr lang="en-GB" sz="2400" b="1" dirty="0">
              <a:solidFill>
                <a:srgbClr val="FFC000"/>
              </a:solidFill>
            </a:endParaRPr>
          </a:p>
        </p:txBody>
      </p:sp>
      <p:sp>
        <p:nvSpPr>
          <p:cNvPr id="40" name="ZoneTexte 39">
            <a:extLst>
              <a:ext uri="{FF2B5EF4-FFF2-40B4-BE49-F238E27FC236}">
                <a16:creationId xmlns:a16="http://schemas.microsoft.com/office/drawing/2014/main" id="{0792D011-EE26-AB69-4D48-6FDD22219121}"/>
              </a:ext>
            </a:extLst>
          </p:cNvPr>
          <p:cNvSpPr txBox="1"/>
          <p:nvPr/>
        </p:nvSpPr>
        <p:spPr>
          <a:xfrm>
            <a:off x="15186330" y="5054594"/>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Suppression des </a:t>
            </a:r>
            <a:r>
              <a:rPr lang="en-GB" sz="2200" b="1" dirty="0" err="1"/>
              <a:t>doublons</a:t>
            </a:r>
            <a:r>
              <a:rPr lang="en-GB" sz="2200" b="1" dirty="0"/>
              <a:t>. </a:t>
            </a:r>
            <a:r>
              <a:rPr lang="en-GB" sz="2200" b="1" dirty="0" err="1"/>
              <a:t>Regler</a:t>
            </a:r>
            <a:r>
              <a:rPr lang="en-GB" sz="2200" b="1" dirty="0"/>
              <a:t> formats</a:t>
            </a:r>
          </a:p>
          <a:p>
            <a:pPr marL="342900" indent="-342900">
              <a:buClr>
                <a:srgbClr val="FF0000"/>
              </a:buClr>
              <a:buFont typeface="Wingdings" panose="05000000000000000000" pitchFamily="2" charset="2"/>
              <a:buChar char="§"/>
            </a:pPr>
            <a:r>
              <a:rPr lang="en-GB" sz="2200" b="1" dirty="0"/>
              <a:t>Tri par (</a:t>
            </a:r>
            <a:r>
              <a:rPr lang="en-GB" sz="2200" b="1" dirty="0" err="1"/>
              <a:t>département</a:t>
            </a:r>
            <a:r>
              <a:rPr lang="en-GB" sz="2200" b="1" dirty="0"/>
              <a:t>, date).</a:t>
            </a:r>
          </a:p>
          <a:p>
            <a:pPr marL="342900" indent="-342900">
              <a:buClr>
                <a:srgbClr val="FF0000"/>
              </a:buClr>
              <a:buFont typeface="Wingdings" panose="05000000000000000000" pitchFamily="2" charset="2"/>
              <a:buChar char="§"/>
            </a:pPr>
            <a:r>
              <a:rPr lang="en-GB" sz="2200" b="1" dirty="0"/>
              <a:t>Format Parquet</a:t>
            </a:r>
          </a:p>
        </p:txBody>
      </p:sp>
      <p:pic>
        <p:nvPicPr>
          <p:cNvPr id="49" name="Image 48">
            <a:extLst>
              <a:ext uri="{FF2B5EF4-FFF2-40B4-BE49-F238E27FC236}">
                <a16:creationId xmlns:a16="http://schemas.microsoft.com/office/drawing/2014/main" id="{1B595459-23BD-5561-4011-EFB930FED644}"/>
              </a:ext>
            </a:extLst>
          </p:cNvPr>
          <p:cNvPicPr>
            <a:picLocks noChangeAspect="1"/>
          </p:cNvPicPr>
          <p:nvPr/>
        </p:nvPicPr>
        <p:blipFill>
          <a:blip r:embed="rId3"/>
          <a:stretch>
            <a:fillRect/>
          </a:stretch>
        </p:blipFill>
        <p:spPr>
          <a:xfrm>
            <a:off x="16165862" y="7606816"/>
            <a:ext cx="929588" cy="796109"/>
          </a:xfrm>
          <a:prstGeom prst="rect">
            <a:avLst/>
          </a:prstGeom>
        </p:spPr>
      </p:pic>
      <p:sp>
        <p:nvSpPr>
          <p:cNvPr id="50" name="ZoneTexte 49">
            <a:extLst>
              <a:ext uri="{FF2B5EF4-FFF2-40B4-BE49-F238E27FC236}">
                <a16:creationId xmlns:a16="http://schemas.microsoft.com/office/drawing/2014/main" id="{F9D35DED-1A97-17D5-7482-93F722245265}"/>
              </a:ext>
            </a:extLst>
          </p:cNvPr>
          <p:cNvSpPr txBox="1"/>
          <p:nvPr/>
        </p:nvSpPr>
        <p:spPr>
          <a:xfrm>
            <a:off x="15186330" y="5058129"/>
            <a:ext cx="3419084" cy="2462213"/>
          </a:xfrm>
          <a:prstGeom prst="rect">
            <a:avLst/>
          </a:prstGeom>
          <a:noFill/>
        </p:spPr>
        <p:txBody>
          <a:bodyPr wrap="square" rtlCol="0">
            <a:spAutoFit/>
          </a:bodyPr>
          <a:lstStyle/>
          <a:p>
            <a:pPr marL="342900" indent="-342900">
              <a:buClr>
                <a:srgbClr val="FF0000"/>
              </a:buClr>
              <a:buFont typeface="Wingdings" panose="05000000000000000000" pitchFamily="2" charset="2"/>
              <a:buChar char="§"/>
            </a:pPr>
            <a:endParaRPr lang="en-GB" sz="2200" b="1" dirty="0"/>
          </a:p>
          <a:p>
            <a:pPr marL="342900" indent="-342900">
              <a:buClr>
                <a:srgbClr val="FF0000"/>
              </a:buClr>
              <a:buFont typeface="Wingdings" panose="05000000000000000000" pitchFamily="2" charset="2"/>
              <a:buChar char="§"/>
            </a:pPr>
            <a:r>
              <a:rPr lang="en-GB" sz="2200" b="1" dirty="0"/>
              <a:t>Suppression des </a:t>
            </a:r>
            <a:r>
              <a:rPr lang="en-GB" sz="2200" b="1" dirty="0" err="1"/>
              <a:t>doublons</a:t>
            </a:r>
            <a:r>
              <a:rPr lang="en-GB" sz="2200" b="1" dirty="0"/>
              <a:t>. </a:t>
            </a:r>
            <a:r>
              <a:rPr lang="en-GB" sz="2200" b="1" dirty="0" err="1"/>
              <a:t>Regler</a:t>
            </a:r>
            <a:r>
              <a:rPr lang="en-GB" sz="2200" b="1" dirty="0"/>
              <a:t> formats</a:t>
            </a:r>
          </a:p>
          <a:p>
            <a:pPr marL="342900" indent="-342900">
              <a:buClr>
                <a:srgbClr val="FF0000"/>
              </a:buClr>
              <a:buFont typeface="Wingdings" panose="05000000000000000000" pitchFamily="2" charset="2"/>
              <a:buChar char="§"/>
            </a:pPr>
            <a:r>
              <a:rPr lang="en-GB" sz="2200" b="1" dirty="0"/>
              <a:t>Tri par (</a:t>
            </a:r>
            <a:r>
              <a:rPr lang="en-GB" sz="2200" b="1" dirty="0" err="1"/>
              <a:t>département</a:t>
            </a:r>
            <a:r>
              <a:rPr lang="en-GB" sz="2200" b="1" dirty="0"/>
              <a:t>, date).</a:t>
            </a:r>
          </a:p>
          <a:p>
            <a:pPr marL="342900" indent="-342900">
              <a:buClr>
                <a:srgbClr val="FF0000"/>
              </a:buClr>
              <a:buFont typeface="Wingdings" panose="05000000000000000000" pitchFamily="2" charset="2"/>
              <a:buChar char="§"/>
            </a:pPr>
            <a:r>
              <a:rPr lang="en-GB" sz="2200" b="1" dirty="0"/>
              <a:t>Format Parquet</a:t>
            </a:r>
          </a:p>
        </p:txBody>
      </p:sp>
    </p:spTree>
    <p:extLst>
      <p:ext uri="{BB962C8B-B14F-4D97-AF65-F5344CB8AC3E}">
        <p14:creationId xmlns:p14="http://schemas.microsoft.com/office/powerpoint/2010/main" val="177843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3.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Thème1.png</Template>
  <TotalTime>8579</TotalTime>
  <Words>1267</Words>
  <Application>Microsoft Office PowerPoint</Application>
  <PresentationFormat>Personnalisé</PresentationFormat>
  <Paragraphs>275</Paragraphs>
  <Slides>21</Slides>
  <Notes>15</Notes>
  <HiddenSlides>0</HiddenSlides>
  <MMClips>0</MMClips>
  <ScaleCrop>false</ScaleCrop>
  <HeadingPairs>
    <vt:vector size="6" baseType="variant">
      <vt:variant>
        <vt:lpstr>Polices utilisées</vt:lpstr>
      </vt:variant>
      <vt:variant>
        <vt:i4>28</vt:i4>
      </vt:variant>
      <vt:variant>
        <vt:lpstr>Thème</vt:lpstr>
      </vt:variant>
      <vt:variant>
        <vt:i4>3</vt:i4>
      </vt:variant>
      <vt:variant>
        <vt:lpstr>Titres des diapositives</vt:lpstr>
      </vt:variant>
      <vt:variant>
        <vt:i4>21</vt:i4>
      </vt:variant>
    </vt:vector>
  </HeadingPairs>
  <TitlesOfParts>
    <vt:vector size="52" baseType="lpstr">
      <vt:lpstr>Söhne</vt:lpstr>
      <vt:lpstr>Proxima Nova</vt:lpstr>
      <vt:lpstr>Anaheim</vt:lpstr>
      <vt:lpstr>Lato</vt:lpstr>
      <vt:lpstr>Nanum Gothic</vt:lpstr>
      <vt:lpstr>Roboto Condensed</vt:lpstr>
      <vt:lpstr>Georgia Pro Cond</vt:lpstr>
      <vt:lpstr>Wingdings</vt:lpstr>
      <vt:lpstr>Arial</vt:lpstr>
      <vt:lpstr>Tw Cen MT</vt:lpstr>
      <vt:lpstr>Calibri Light</vt:lpstr>
      <vt:lpstr>Cabin</vt:lpstr>
      <vt:lpstr>Montserrat</vt:lpstr>
      <vt:lpstr>Roboto Medium</vt:lpstr>
      <vt:lpstr>Proxima Nova Semibold</vt:lpstr>
      <vt:lpstr>Fira Sans</vt:lpstr>
      <vt:lpstr>Alegreya Sans SC</vt:lpstr>
      <vt:lpstr>Segoe UI</vt:lpstr>
      <vt:lpstr>Georgia</vt:lpstr>
      <vt:lpstr>Fira Sans Medium Bold</vt:lpstr>
      <vt:lpstr>Cardo </vt:lpstr>
      <vt:lpstr>Georgia Pro Light</vt:lpstr>
      <vt:lpstr>Roboto Thin</vt:lpstr>
      <vt:lpstr>Roboto Condensed Light</vt:lpstr>
      <vt:lpstr>Avenir Next LT Pro</vt:lpstr>
      <vt:lpstr>Calibri</vt:lpstr>
      <vt:lpstr>Roboto</vt:lpstr>
      <vt:lpstr>Cardo</vt:lpstr>
      <vt:lpstr>Thème1.png</vt:lpstr>
      <vt:lpstr>Slidesgo Final Pages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178</cp:revision>
  <dcterms:created xsi:type="dcterms:W3CDTF">2006-08-16T00:00:00Z</dcterms:created>
  <dcterms:modified xsi:type="dcterms:W3CDTF">2023-02-16T03:41:03Z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